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8" r:id="rId3"/>
    <p:sldId id="259" r:id="rId4"/>
    <p:sldId id="266" r:id="rId5"/>
    <p:sldId id="314" r:id="rId6"/>
    <p:sldId id="278" r:id="rId7"/>
    <p:sldId id="276" r:id="rId8"/>
    <p:sldId id="260" r:id="rId9"/>
    <p:sldId id="315" r:id="rId10"/>
    <p:sldId id="275" r:id="rId11"/>
    <p:sldId id="271" r:id="rId12"/>
    <p:sldId id="269" r:id="rId13"/>
    <p:sldId id="277" r:id="rId14"/>
    <p:sldId id="316" r:id="rId15"/>
    <p:sldId id="272" r:id="rId16"/>
    <p:sldId id="263" r:id="rId17"/>
    <p:sldId id="291" r:id="rId18"/>
  </p:sldIdLst>
  <p:sldSz cx="9144000" cy="5143500" type="screen16x9"/>
  <p:notesSz cx="6858000" cy="9144000"/>
  <p:embeddedFontLst>
    <p:embeddedFont>
      <p:font typeface="Albert Sans" pitchFamily="2" charset="77"/>
      <p:regular r:id="rId20"/>
      <p:bold r:id="rId21"/>
      <p:italic r:id="rId22"/>
      <p:boldItalic r:id="rId23"/>
    </p:embeddedFont>
    <p:embeddedFont>
      <p:font typeface="Anaheim" pitchFamily="2" charset="77"/>
      <p:regular r:id="rId24"/>
      <p:bold r:id="rId25"/>
    </p:embeddedFont>
    <p:embeddedFont>
      <p:font typeface="Arimo" panose="020B0604020202020204" pitchFamily="34" charset="0"/>
      <p:regular r:id="rId26"/>
      <p:bold r:id="rId27"/>
      <p:italic r:id="rId28"/>
      <p:boldItalic r:id="rId29"/>
    </p:embeddedFont>
    <p:embeddedFont>
      <p:font typeface="Bakbak One" pitchFamily="2" charset="77"/>
      <p:regular r:id="rId30"/>
    </p:embeddedFont>
    <p:embeddedFont>
      <p:font typeface="Didact Gothic" pitchFamily="2" charset="0"/>
      <p:regular r:id="rId31"/>
    </p:embeddedFont>
    <p:embeddedFont>
      <p:font typeface="Nunito Light" pitchFamily="2" charset="77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7B7"/>
    <a:srgbClr val="8E6287"/>
    <a:srgbClr val="986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AD8BE8-AA76-406F-9D8A-420F3D51C7FE}">
  <a:tblStyle styleId="{BBAD8BE8-AA76-406F-9D8A-420F3D51C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401F08-26A5-4468-B1FB-5CCD4631CD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94626"/>
  </p:normalViewPr>
  <p:slideViewPr>
    <p:cSldViewPr snapToGrid="0">
      <p:cViewPr varScale="1">
        <p:scale>
          <a:sx n="144" d="100"/>
          <a:sy n="144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31CE53C1-3A7A-CABF-15AE-A7465429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dda1946d_4_2689:notes">
            <a:extLst>
              <a:ext uri="{FF2B5EF4-FFF2-40B4-BE49-F238E27FC236}">
                <a16:creationId xmlns:a16="http://schemas.microsoft.com/office/drawing/2014/main" id="{497AD6C5-475D-F067-01E6-79E42B7CB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dda1946d_4_2689:notes">
            <a:extLst>
              <a:ext uri="{FF2B5EF4-FFF2-40B4-BE49-F238E27FC236}">
                <a16:creationId xmlns:a16="http://schemas.microsoft.com/office/drawing/2014/main" id="{FC4D8E96-D715-2858-E162-2D87C4774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005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acca15d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acca15d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8767107D-6399-646E-4F71-4F290719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dda1946d_6_308:notes">
            <a:extLst>
              <a:ext uri="{FF2B5EF4-FFF2-40B4-BE49-F238E27FC236}">
                <a16:creationId xmlns:a16="http://schemas.microsoft.com/office/drawing/2014/main" id="{2A3A72B8-D194-D06C-0926-5CC314BD1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4dda1946d_6_308:notes">
            <a:extLst>
              <a:ext uri="{FF2B5EF4-FFF2-40B4-BE49-F238E27FC236}">
                <a16:creationId xmlns:a16="http://schemas.microsoft.com/office/drawing/2014/main" id="{E31636E6-A14E-1939-5D84-8E778FEB0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88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38F99D53-0A88-A836-6F5D-6CB4D6F9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dda1946d_6_308:notes">
            <a:extLst>
              <a:ext uri="{FF2B5EF4-FFF2-40B4-BE49-F238E27FC236}">
                <a16:creationId xmlns:a16="http://schemas.microsoft.com/office/drawing/2014/main" id="{FC00DF0E-67B8-E1B7-FA09-ED7D3378F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4dda1946d_6_308:notes">
            <a:extLst>
              <a:ext uri="{FF2B5EF4-FFF2-40B4-BE49-F238E27FC236}">
                <a16:creationId xmlns:a16="http://schemas.microsoft.com/office/drawing/2014/main" id="{CD1248C1-33E0-5C3E-F3CA-DC9668081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7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07675" y="1273475"/>
            <a:ext cx="4528800" cy="21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 b="0"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07675" y="3376775"/>
            <a:ext cx="4528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None/>
              <a:defRPr sz="18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5400000" flipH="1">
            <a:off x="-2843134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1096965">
            <a:off x="-1885872" y="4022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5256447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945579" flipH="1">
            <a:off x="6184260" y="4208624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702363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4702513" y="2986350"/>
            <a:ext cx="35940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>
            <a:spLocks noGrp="1"/>
          </p:cNvSpPr>
          <p:nvPr>
            <p:ph type="pic" idx="2"/>
          </p:nvPr>
        </p:nvSpPr>
        <p:spPr>
          <a:xfrm flipH="1">
            <a:off x="847488" y="690300"/>
            <a:ext cx="3466200" cy="376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15"/>
          <p:cNvSpPr/>
          <p:nvPr/>
        </p:nvSpPr>
        <p:spPr>
          <a:xfrm rot="2929168" flipH="1">
            <a:off x="-2652365" y="478507"/>
            <a:ext cx="6731179" cy="38190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 rot="3333879" flipH="1">
            <a:off x="4964779" y="9879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5"/>
          <p:cNvGrpSpPr/>
          <p:nvPr/>
        </p:nvGrpSpPr>
        <p:grpSpPr>
          <a:xfrm flipH="1">
            <a:off x="-2767917" y="4814449"/>
            <a:ext cx="13452615" cy="381925"/>
            <a:chOff x="-396857" y="4814449"/>
            <a:chExt cx="13452615" cy="381925"/>
          </a:xfrm>
        </p:grpSpPr>
        <p:sp>
          <p:nvSpPr>
            <p:cNvPr id="147" name="Google Shape;147;p15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720000" y="1640400"/>
            <a:ext cx="27345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720000" y="2697925"/>
            <a:ext cx="27345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/>
          <p:nvPr/>
        </p:nvSpPr>
        <p:spPr>
          <a:xfrm rot="2961088">
            <a:off x="-3506765" y="3679338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-10009447" flipH="1">
            <a:off x="-3540460" y="4429249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 rot="-5400000">
            <a:off x="5274853" y="-4906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flipH="1">
            <a:off x="1736559" y="157571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 rot="5400000" flipH="1">
            <a:off x="-2867214" y="2380796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 rot="8100000" flipH="1">
            <a:off x="-3508873" y="1685971"/>
            <a:ext cx="6730508" cy="38186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 rot="-2098451" flipH="1">
            <a:off x="5929228" y="4053438"/>
            <a:ext cx="6731440" cy="381920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5696275" y="1640400"/>
            <a:ext cx="2734500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5696275" y="2697925"/>
            <a:ext cx="27345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/>
          <p:nvPr/>
        </p:nvSpPr>
        <p:spPr>
          <a:xfrm rot="2865128" flipH="1">
            <a:off x="4734870" y="-327924"/>
            <a:ext cx="6731132" cy="381903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 rot="1096965" flipH="1">
            <a:off x="4853760" y="649170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 rot="-2929168">
            <a:off x="4987407" y="1107257"/>
            <a:ext cx="6731179" cy="38190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 flipH="1">
            <a:off x="903525" y="975500"/>
            <a:ext cx="3547800" cy="10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 flipH="1">
            <a:off x="903215" y="2070800"/>
            <a:ext cx="3547800" cy="23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>
            <a:spLocks noGrp="1"/>
          </p:cNvSpPr>
          <p:nvPr>
            <p:ph type="pic" idx="2"/>
          </p:nvPr>
        </p:nvSpPr>
        <p:spPr>
          <a:xfrm>
            <a:off x="4774563" y="690300"/>
            <a:ext cx="3466200" cy="376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-6486926" y="4814449"/>
            <a:ext cx="13452615" cy="381925"/>
            <a:chOff x="-396857" y="4814449"/>
            <a:chExt cx="13452615" cy="381925"/>
          </a:xfrm>
        </p:grpSpPr>
        <p:sp>
          <p:nvSpPr>
            <p:cNvPr id="173" name="Google Shape;173;p1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8"/>
          <p:cNvSpPr/>
          <p:nvPr/>
        </p:nvSpPr>
        <p:spPr>
          <a:xfrm rot="5400000">
            <a:off x="-2931774" y="3909707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4729100" y="142587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2"/>
          </p:nvPr>
        </p:nvSpPr>
        <p:spPr>
          <a:xfrm>
            <a:off x="4729100" y="217675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3"/>
          </p:nvPr>
        </p:nvSpPr>
        <p:spPr>
          <a:xfrm>
            <a:off x="4729100" y="2927625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4"/>
          </p:nvPr>
        </p:nvSpPr>
        <p:spPr>
          <a:xfrm>
            <a:off x="4729100" y="3678500"/>
            <a:ext cx="1978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5"/>
          </p:nvPr>
        </p:nvSpPr>
        <p:spPr>
          <a:xfrm>
            <a:off x="3039200" y="142587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6"/>
          </p:nvPr>
        </p:nvSpPr>
        <p:spPr>
          <a:xfrm>
            <a:off x="3039200" y="2927625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7"/>
          </p:nvPr>
        </p:nvSpPr>
        <p:spPr>
          <a:xfrm>
            <a:off x="3039200" y="217675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8"/>
          </p:nvPr>
        </p:nvSpPr>
        <p:spPr>
          <a:xfrm>
            <a:off x="3039200" y="3678500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34" name="Google Shape;234;p24"/>
          <p:cNvSpPr/>
          <p:nvPr/>
        </p:nvSpPr>
        <p:spPr>
          <a:xfrm rot="5400000" flipH="1">
            <a:off x="-2843134" y="2380807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 rot="-1952464" flipH="1">
            <a:off x="4812684" y="4708084"/>
            <a:ext cx="6731476" cy="38192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 rot="3333879" flipH="1">
            <a:off x="5064867" y="6069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/>
          <p:nvPr/>
        </p:nvSpPr>
        <p:spPr>
          <a:xfrm rot="909127">
            <a:off x="-3349421" y="4623793"/>
            <a:ext cx="6731976" cy="38195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 rot="10800000">
            <a:off x="-1282017" y="2"/>
            <a:ext cx="13452615" cy="381925"/>
            <a:chOff x="-396857" y="4814449"/>
            <a:chExt cx="13452615" cy="381925"/>
          </a:xfrm>
        </p:grpSpPr>
        <p:sp>
          <p:nvSpPr>
            <p:cNvPr id="262" name="Google Shape;262;p26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6"/>
          <p:cNvSpPr/>
          <p:nvPr/>
        </p:nvSpPr>
        <p:spPr>
          <a:xfrm rot="8821119">
            <a:off x="5151913" y="4623822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 rot="3827464">
            <a:off x="-3554128" y="2913457"/>
            <a:ext cx="6732354" cy="38197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2347938" y="79569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1"/>
          </p:nvPr>
        </p:nvSpPr>
        <p:spPr>
          <a:xfrm>
            <a:off x="2347900" y="171152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099100" y="3497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4" name="Google Shape;334;p31"/>
          <p:cNvSpPr/>
          <p:nvPr/>
        </p:nvSpPr>
        <p:spPr>
          <a:xfrm rot="-1096965">
            <a:off x="-2574697" y="34854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1"/>
          <p:cNvSpPr/>
          <p:nvPr/>
        </p:nvSpPr>
        <p:spPr>
          <a:xfrm rot="7610406" flipH="1">
            <a:off x="-2744913" y="1122303"/>
            <a:ext cx="6730583" cy="38187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1"/>
          <p:cNvSpPr/>
          <p:nvPr/>
        </p:nvSpPr>
        <p:spPr>
          <a:xfrm rot="-4965633">
            <a:off x="5342112" y="2990407"/>
            <a:ext cx="6730655" cy="38187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1"/>
          <p:cNvSpPr/>
          <p:nvPr/>
        </p:nvSpPr>
        <p:spPr>
          <a:xfrm rot="-945579" flipH="1">
            <a:off x="5927085" y="4294349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/>
          <p:nvPr/>
        </p:nvSpPr>
        <p:spPr>
          <a:xfrm rot="-2961088" flipH="1">
            <a:off x="5539224" y="3599238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 rot="10009447">
            <a:off x="5435540" y="4429249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/>
          <p:nvPr/>
        </p:nvSpPr>
        <p:spPr>
          <a:xfrm rot="5400000" flipH="1">
            <a:off x="-2845586" y="-4906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2"/>
          <p:cNvSpPr/>
          <p:nvPr/>
        </p:nvSpPr>
        <p:spPr>
          <a:xfrm rot="-971693">
            <a:off x="-3575688" y="403196"/>
            <a:ext cx="6731395" cy="38191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-1978881">
            <a:off x="-3206391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-1978881">
            <a:off x="4094834" y="53619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3"/>
          <p:cNvGrpSpPr/>
          <p:nvPr/>
        </p:nvGrpSpPr>
        <p:grpSpPr>
          <a:xfrm>
            <a:off x="-2235832" y="4814449"/>
            <a:ext cx="13452615" cy="381925"/>
            <a:chOff x="-396857" y="4814449"/>
            <a:chExt cx="13452615" cy="381925"/>
          </a:xfrm>
        </p:grpSpPr>
        <p:sp>
          <p:nvSpPr>
            <p:cNvPr id="352" name="Google Shape;352;p3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33"/>
          <p:cNvGrpSpPr/>
          <p:nvPr/>
        </p:nvGrpSpPr>
        <p:grpSpPr>
          <a:xfrm>
            <a:off x="-2235832" y="-95676"/>
            <a:ext cx="13452615" cy="381925"/>
            <a:chOff x="-396857" y="4814449"/>
            <a:chExt cx="13452615" cy="381925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1978881">
            <a:off x="-3206391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436000" y="1862853"/>
            <a:ext cx="4272000" cy="17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23700" y="998720"/>
            <a:ext cx="1296000" cy="108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/>
        </p:nvSpPr>
        <p:spPr>
          <a:xfrm rot="-1978881">
            <a:off x="3485234" y="50571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36000" y="3652345"/>
            <a:ext cx="4272000" cy="3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-2235832" y="4814449"/>
            <a:ext cx="13452615" cy="381925"/>
            <a:chOff x="-396857" y="4814449"/>
            <a:chExt cx="13452615" cy="381925"/>
          </a:xfrm>
        </p:grpSpPr>
        <p:sp>
          <p:nvSpPr>
            <p:cNvPr id="30" name="Google Shape;30;p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-2235832" y="-95676"/>
            <a:ext cx="13452615" cy="381925"/>
            <a:chOff x="-396857" y="4814449"/>
            <a:chExt cx="13452615" cy="381925"/>
          </a:xfrm>
        </p:grpSpPr>
        <p:sp>
          <p:nvSpPr>
            <p:cNvPr id="33" name="Google Shape;33;p3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2428050" y="1593697"/>
            <a:ext cx="4294800" cy="20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✰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 rot="5400000" flipH="1">
            <a:off x="-2843134" y="158711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1096965">
            <a:off x="-3695622" y="4784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1952464" flipH="1">
            <a:off x="5727084" y="3980084"/>
            <a:ext cx="6731476" cy="381922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3333879" flipH="1">
            <a:off x="5974429" y="1337043"/>
            <a:ext cx="6731812" cy="38194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969350" y="1766850"/>
            <a:ext cx="5205300" cy="16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8"/>
          <p:cNvSpPr/>
          <p:nvPr/>
        </p:nvSpPr>
        <p:spPr>
          <a:xfrm rot="1978881" flipH="1">
            <a:off x="-1768312" y="5057105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flipH="1">
            <a:off x="-2767917" y="4814449"/>
            <a:ext cx="13452615" cy="381925"/>
            <a:chOff x="-396857" y="4814449"/>
            <a:chExt cx="13452615" cy="381925"/>
          </a:xfrm>
        </p:grpSpPr>
        <p:sp>
          <p:nvSpPr>
            <p:cNvPr id="77" name="Google Shape;77;p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8"/>
          <p:cNvGrpSpPr/>
          <p:nvPr/>
        </p:nvGrpSpPr>
        <p:grpSpPr>
          <a:xfrm flipH="1">
            <a:off x="-2767917" y="-95676"/>
            <a:ext cx="13452615" cy="381925"/>
            <a:chOff x="-396857" y="4814449"/>
            <a:chExt cx="13452615" cy="381925"/>
          </a:xfrm>
        </p:grpSpPr>
        <p:sp>
          <p:nvSpPr>
            <p:cNvPr id="80" name="Google Shape;80;p8"/>
            <p:cNvSpPr/>
            <p:nvPr/>
          </p:nvSpPr>
          <p:spPr>
            <a:xfrm flipH="1">
              <a:off x="-396857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6324233" y="4814449"/>
              <a:ext cx="6731525" cy="381925"/>
            </a:xfrm>
            <a:custGeom>
              <a:avLst/>
              <a:gdLst/>
              <a:ahLst/>
              <a:cxnLst/>
              <a:rect l="l" t="t" r="r" b="b"/>
              <a:pathLst>
                <a:path w="269261" h="15277" extrusionOk="0">
                  <a:moveTo>
                    <a:pt x="11740" y="1822"/>
                  </a:moveTo>
                  <a:cubicBezTo>
                    <a:pt x="13181" y="1822"/>
                    <a:pt x="14347" y="3001"/>
                    <a:pt x="14347" y="4442"/>
                  </a:cubicBezTo>
                  <a:lnTo>
                    <a:pt x="14347" y="10847"/>
                  </a:lnTo>
                  <a:cubicBezTo>
                    <a:pt x="14347" y="12288"/>
                    <a:pt x="13181" y="13455"/>
                    <a:pt x="11740" y="13455"/>
                  </a:cubicBezTo>
                  <a:lnTo>
                    <a:pt x="6989" y="13455"/>
                  </a:lnTo>
                  <a:cubicBezTo>
                    <a:pt x="5549" y="13455"/>
                    <a:pt x="4382" y="12288"/>
                    <a:pt x="4382" y="10847"/>
                  </a:cubicBezTo>
                  <a:lnTo>
                    <a:pt x="4382" y="4442"/>
                  </a:lnTo>
                  <a:cubicBezTo>
                    <a:pt x="4382" y="3001"/>
                    <a:pt x="5549" y="1822"/>
                    <a:pt x="6989" y="1822"/>
                  </a:cubicBezTo>
                  <a:close/>
                  <a:moveTo>
                    <a:pt x="25587" y="1822"/>
                  </a:moveTo>
                  <a:cubicBezTo>
                    <a:pt x="27028" y="1822"/>
                    <a:pt x="28206" y="3001"/>
                    <a:pt x="28206" y="4442"/>
                  </a:cubicBezTo>
                  <a:lnTo>
                    <a:pt x="28206" y="10847"/>
                  </a:lnTo>
                  <a:cubicBezTo>
                    <a:pt x="28206" y="12288"/>
                    <a:pt x="27039" y="13455"/>
                    <a:pt x="25587" y="13455"/>
                  </a:cubicBezTo>
                  <a:lnTo>
                    <a:pt x="20848" y="13455"/>
                  </a:lnTo>
                  <a:cubicBezTo>
                    <a:pt x="19408" y="13455"/>
                    <a:pt x="18229" y="12288"/>
                    <a:pt x="18229" y="10847"/>
                  </a:cubicBezTo>
                  <a:lnTo>
                    <a:pt x="18229" y="4442"/>
                  </a:lnTo>
                  <a:cubicBezTo>
                    <a:pt x="18229" y="3001"/>
                    <a:pt x="19408" y="1822"/>
                    <a:pt x="20848" y="1822"/>
                  </a:cubicBezTo>
                  <a:close/>
                  <a:moveTo>
                    <a:pt x="39446" y="1822"/>
                  </a:moveTo>
                  <a:cubicBezTo>
                    <a:pt x="40886" y="1822"/>
                    <a:pt x="42053" y="3001"/>
                    <a:pt x="42053" y="4442"/>
                  </a:cubicBezTo>
                  <a:lnTo>
                    <a:pt x="42053" y="10847"/>
                  </a:lnTo>
                  <a:cubicBezTo>
                    <a:pt x="42053" y="12288"/>
                    <a:pt x="40886" y="13455"/>
                    <a:pt x="39446" y="13455"/>
                  </a:cubicBezTo>
                  <a:lnTo>
                    <a:pt x="34695" y="13455"/>
                  </a:lnTo>
                  <a:cubicBezTo>
                    <a:pt x="33255" y="13455"/>
                    <a:pt x="32088" y="12288"/>
                    <a:pt x="32088" y="10847"/>
                  </a:cubicBezTo>
                  <a:lnTo>
                    <a:pt x="32088" y="4442"/>
                  </a:lnTo>
                  <a:cubicBezTo>
                    <a:pt x="32088" y="3001"/>
                    <a:pt x="33255" y="1822"/>
                    <a:pt x="34695" y="1822"/>
                  </a:cubicBezTo>
                  <a:close/>
                  <a:moveTo>
                    <a:pt x="53293" y="1822"/>
                  </a:moveTo>
                  <a:cubicBezTo>
                    <a:pt x="54733" y="1822"/>
                    <a:pt x="55900" y="3001"/>
                    <a:pt x="55900" y="4442"/>
                  </a:cubicBezTo>
                  <a:lnTo>
                    <a:pt x="55900" y="10847"/>
                  </a:lnTo>
                  <a:cubicBezTo>
                    <a:pt x="55900" y="12288"/>
                    <a:pt x="54733" y="13455"/>
                    <a:pt x="53293" y="13455"/>
                  </a:cubicBezTo>
                  <a:lnTo>
                    <a:pt x="48542" y="13455"/>
                  </a:lnTo>
                  <a:cubicBezTo>
                    <a:pt x="47101" y="13455"/>
                    <a:pt x="45935" y="12288"/>
                    <a:pt x="45935" y="10847"/>
                  </a:cubicBezTo>
                  <a:lnTo>
                    <a:pt x="45935" y="4442"/>
                  </a:lnTo>
                  <a:cubicBezTo>
                    <a:pt x="45935" y="3001"/>
                    <a:pt x="47101" y="1822"/>
                    <a:pt x="48542" y="1822"/>
                  </a:cubicBezTo>
                  <a:close/>
                  <a:moveTo>
                    <a:pt x="67140" y="1822"/>
                  </a:moveTo>
                  <a:cubicBezTo>
                    <a:pt x="68580" y="1822"/>
                    <a:pt x="69747" y="3001"/>
                    <a:pt x="69747" y="4442"/>
                  </a:cubicBezTo>
                  <a:lnTo>
                    <a:pt x="69747" y="10847"/>
                  </a:lnTo>
                  <a:cubicBezTo>
                    <a:pt x="69747" y="12288"/>
                    <a:pt x="68580" y="13455"/>
                    <a:pt x="67140" y="13455"/>
                  </a:cubicBezTo>
                  <a:lnTo>
                    <a:pt x="62389" y="13455"/>
                  </a:lnTo>
                  <a:cubicBezTo>
                    <a:pt x="60948" y="13455"/>
                    <a:pt x="59782" y="12288"/>
                    <a:pt x="59782" y="10847"/>
                  </a:cubicBezTo>
                  <a:lnTo>
                    <a:pt x="59782" y="4442"/>
                  </a:lnTo>
                  <a:cubicBezTo>
                    <a:pt x="59782" y="3001"/>
                    <a:pt x="60948" y="1822"/>
                    <a:pt x="62389" y="1822"/>
                  </a:cubicBezTo>
                  <a:close/>
                  <a:moveTo>
                    <a:pt x="80999" y="1822"/>
                  </a:moveTo>
                  <a:cubicBezTo>
                    <a:pt x="82439" y="1822"/>
                    <a:pt x="83606" y="3001"/>
                    <a:pt x="83606" y="4442"/>
                  </a:cubicBezTo>
                  <a:lnTo>
                    <a:pt x="83606" y="10847"/>
                  </a:lnTo>
                  <a:cubicBezTo>
                    <a:pt x="83606" y="12288"/>
                    <a:pt x="82439" y="13455"/>
                    <a:pt x="80999" y="13455"/>
                  </a:cubicBezTo>
                  <a:lnTo>
                    <a:pt x="76248" y="13455"/>
                  </a:lnTo>
                  <a:cubicBezTo>
                    <a:pt x="74807" y="13455"/>
                    <a:pt x="73641" y="12288"/>
                    <a:pt x="73641" y="10847"/>
                  </a:cubicBezTo>
                  <a:lnTo>
                    <a:pt x="73641" y="4442"/>
                  </a:lnTo>
                  <a:cubicBezTo>
                    <a:pt x="73641" y="3001"/>
                    <a:pt x="74807" y="1822"/>
                    <a:pt x="76248" y="1822"/>
                  </a:cubicBezTo>
                  <a:close/>
                  <a:moveTo>
                    <a:pt x="94846" y="1822"/>
                  </a:moveTo>
                  <a:cubicBezTo>
                    <a:pt x="96286" y="1822"/>
                    <a:pt x="97453" y="3001"/>
                    <a:pt x="97453" y="4442"/>
                  </a:cubicBezTo>
                  <a:lnTo>
                    <a:pt x="97453" y="10847"/>
                  </a:lnTo>
                  <a:cubicBezTo>
                    <a:pt x="97453" y="12288"/>
                    <a:pt x="96286" y="13455"/>
                    <a:pt x="94846" y="13455"/>
                  </a:cubicBezTo>
                  <a:lnTo>
                    <a:pt x="90095" y="13455"/>
                  </a:lnTo>
                  <a:cubicBezTo>
                    <a:pt x="88654" y="13455"/>
                    <a:pt x="87487" y="12288"/>
                    <a:pt x="87487" y="10847"/>
                  </a:cubicBezTo>
                  <a:lnTo>
                    <a:pt x="87487" y="4442"/>
                  </a:lnTo>
                  <a:cubicBezTo>
                    <a:pt x="87487" y="3001"/>
                    <a:pt x="88654" y="1822"/>
                    <a:pt x="90095" y="1822"/>
                  </a:cubicBezTo>
                  <a:close/>
                  <a:moveTo>
                    <a:pt x="108693" y="1822"/>
                  </a:moveTo>
                  <a:cubicBezTo>
                    <a:pt x="110133" y="1822"/>
                    <a:pt x="111300" y="3001"/>
                    <a:pt x="111300" y="4442"/>
                  </a:cubicBezTo>
                  <a:lnTo>
                    <a:pt x="111300" y="10847"/>
                  </a:lnTo>
                  <a:cubicBezTo>
                    <a:pt x="111300" y="12288"/>
                    <a:pt x="110133" y="13455"/>
                    <a:pt x="108693" y="13455"/>
                  </a:cubicBezTo>
                  <a:lnTo>
                    <a:pt x="103942" y="13455"/>
                  </a:lnTo>
                  <a:cubicBezTo>
                    <a:pt x="102501" y="13455"/>
                    <a:pt x="101334" y="12288"/>
                    <a:pt x="101334" y="10847"/>
                  </a:cubicBezTo>
                  <a:lnTo>
                    <a:pt x="101334" y="4442"/>
                  </a:lnTo>
                  <a:cubicBezTo>
                    <a:pt x="101334" y="3001"/>
                    <a:pt x="102501" y="1822"/>
                    <a:pt x="103942" y="1822"/>
                  </a:cubicBezTo>
                  <a:close/>
                  <a:moveTo>
                    <a:pt x="122551" y="1822"/>
                  </a:moveTo>
                  <a:cubicBezTo>
                    <a:pt x="123992" y="1822"/>
                    <a:pt x="125159" y="3001"/>
                    <a:pt x="125159" y="4442"/>
                  </a:cubicBezTo>
                  <a:lnTo>
                    <a:pt x="125159" y="10847"/>
                  </a:lnTo>
                  <a:cubicBezTo>
                    <a:pt x="125159" y="12288"/>
                    <a:pt x="123992" y="13455"/>
                    <a:pt x="122551" y="13455"/>
                  </a:cubicBezTo>
                  <a:lnTo>
                    <a:pt x="117801" y="13455"/>
                  </a:lnTo>
                  <a:cubicBezTo>
                    <a:pt x="116360" y="13455"/>
                    <a:pt x="115193" y="12288"/>
                    <a:pt x="115193" y="10847"/>
                  </a:cubicBezTo>
                  <a:lnTo>
                    <a:pt x="115193" y="4442"/>
                  </a:lnTo>
                  <a:cubicBezTo>
                    <a:pt x="115193" y="3001"/>
                    <a:pt x="116360" y="1822"/>
                    <a:pt x="117801" y="1822"/>
                  </a:cubicBezTo>
                  <a:close/>
                  <a:moveTo>
                    <a:pt x="136398" y="1822"/>
                  </a:moveTo>
                  <a:cubicBezTo>
                    <a:pt x="137839" y="1822"/>
                    <a:pt x="139006" y="3001"/>
                    <a:pt x="139006" y="4442"/>
                  </a:cubicBezTo>
                  <a:lnTo>
                    <a:pt x="139006" y="10847"/>
                  </a:lnTo>
                  <a:cubicBezTo>
                    <a:pt x="139006" y="12288"/>
                    <a:pt x="137839" y="13455"/>
                    <a:pt x="136398" y="13455"/>
                  </a:cubicBezTo>
                  <a:lnTo>
                    <a:pt x="131648" y="13455"/>
                  </a:lnTo>
                  <a:cubicBezTo>
                    <a:pt x="130207" y="13455"/>
                    <a:pt x="129040" y="12288"/>
                    <a:pt x="129040" y="10847"/>
                  </a:cubicBezTo>
                  <a:lnTo>
                    <a:pt x="129040" y="4442"/>
                  </a:lnTo>
                  <a:cubicBezTo>
                    <a:pt x="129040" y="3001"/>
                    <a:pt x="130207" y="1822"/>
                    <a:pt x="131648" y="1822"/>
                  </a:cubicBezTo>
                  <a:close/>
                  <a:moveTo>
                    <a:pt x="150245" y="1822"/>
                  </a:moveTo>
                  <a:cubicBezTo>
                    <a:pt x="151686" y="1822"/>
                    <a:pt x="152853" y="3001"/>
                    <a:pt x="152853" y="4442"/>
                  </a:cubicBezTo>
                  <a:lnTo>
                    <a:pt x="152853" y="10847"/>
                  </a:lnTo>
                  <a:cubicBezTo>
                    <a:pt x="152853" y="12288"/>
                    <a:pt x="151686" y="13455"/>
                    <a:pt x="150245" y="13455"/>
                  </a:cubicBezTo>
                  <a:lnTo>
                    <a:pt x="145495" y="13455"/>
                  </a:lnTo>
                  <a:cubicBezTo>
                    <a:pt x="144054" y="13455"/>
                    <a:pt x="142887" y="12288"/>
                    <a:pt x="142887" y="10847"/>
                  </a:cubicBezTo>
                  <a:lnTo>
                    <a:pt x="142887" y="4442"/>
                  </a:lnTo>
                  <a:cubicBezTo>
                    <a:pt x="142887" y="3001"/>
                    <a:pt x="144054" y="1822"/>
                    <a:pt x="145495" y="1822"/>
                  </a:cubicBezTo>
                  <a:close/>
                  <a:moveTo>
                    <a:pt x="191798" y="1822"/>
                  </a:moveTo>
                  <a:cubicBezTo>
                    <a:pt x="193239" y="1822"/>
                    <a:pt x="194406" y="3001"/>
                    <a:pt x="194406" y="4442"/>
                  </a:cubicBezTo>
                  <a:lnTo>
                    <a:pt x="194406" y="10847"/>
                  </a:lnTo>
                  <a:cubicBezTo>
                    <a:pt x="194406" y="12288"/>
                    <a:pt x="193239" y="13455"/>
                    <a:pt x="191798" y="13455"/>
                  </a:cubicBezTo>
                  <a:lnTo>
                    <a:pt x="187048" y="13455"/>
                  </a:lnTo>
                  <a:cubicBezTo>
                    <a:pt x="185607" y="13455"/>
                    <a:pt x="184440" y="12288"/>
                    <a:pt x="184440" y="10847"/>
                  </a:cubicBezTo>
                  <a:lnTo>
                    <a:pt x="184440" y="4442"/>
                  </a:lnTo>
                  <a:cubicBezTo>
                    <a:pt x="184440" y="3001"/>
                    <a:pt x="185607" y="1822"/>
                    <a:pt x="187048" y="1822"/>
                  </a:cubicBezTo>
                  <a:close/>
                  <a:moveTo>
                    <a:pt x="205645" y="1822"/>
                  </a:moveTo>
                  <a:cubicBezTo>
                    <a:pt x="207086" y="1822"/>
                    <a:pt x="208264" y="3001"/>
                    <a:pt x="208264" y="4442"/>
                  </a:cubicBezTo>
                  <a:lnTo>
                    <a:pt x="208264" y="10847"/>
                  </a:lnTo>
                  <a:cubicBezTo>
                    <a:pt x="208264" y="12288"/>
                    <a:pt x="207086" y="13455"/>
                    <a:pt x="205645" y="13455"/>
                  </a:cubicBezTo>
                  <a:lnTo>
                    <a:pt x="200906" y="13455"/>
                  </a:lnTo>
                  <a:cubicBezTo>
                    <a:pt x="199466" y="13455"/>
                    <a:pt x="198287" y="12288"/>
                    <a:pt x="198287" y="10847"/>
                  </a:cubicBezTo>
                  <a:lnTo>
                    <a:pt x="198287" y="4442"/>
                  </a:lnTo>
                  <a:cubicBezTo>
                    <a:pt x="198287" y="3001"/>
                    <a:pt x="199466" y="1822"/>
                    <a:pt x="200906" y="1822"/>
                  </a:cubicBezTo>
                  <a:close/>
                  <a:moveTo>
                    <a:pt x="219504" y="1822"/>
                  </a:moveTo>
                  <a:cubicBezTo>
                    <a:pt x="220945" y="1822"/>
                    <a:pt x="222111" y="3001"/>
                    <a:pt x="222111" y="4442"/>
                  </a:cubicBezTo>
                  <a:lnTo>
                    <a:pt x="222111" y="10847"/>
                  </a:lnTo>
                  <a:cubicBezTo>
                    <a:pt x="222111" y="12288"/>
                    <a:pt x="220945" y="13455"/>
                    <a:pt x="219504" y="13455"/>
                  </a:cubicBezTo>
                  <a:lnTo>
                    <a:pt x="214753" y="13455"/>
                  </a:lnTo>
                  <a:cubicBezTo>
                    <a:pt x="213313" y="13455"/>
                    <a:pt x="212146" y="12288"/>
                    <a:pt x="212146" y="10847"/>
                  </a:cubicBezTo>
                  <a:lnTo>
                    <a:pt x="212146" y="4442"/>
                  </a:lnTo>
                  <a:cubicBezTo>
                    <a:pt x="212146" y="3001"/>
                    <a:pt x="213313" y="1822"/>
                    <a:pt x="214753" y="1822"/>
                  </a:cubicBezTo>
                  <a:close/>
                  <a:moveTo>
                    <a:pt x="233351" y="1822"/>
                  </a:moveTo>
                  <a:cubicBezTo>
                    <a:pt x="234792" y="1822"/>
                    <a:pt x="235958" y="3001"/>
                    <a:pt x="235958" y="4442"/>
                  </a:cubicBezTo>
                  <a:lnTo>
                    <a:pt x="235958" y="10847"/>
                  </a:lnTo>
                  <a:cubicBezTo>
                    <a:pt x="235958" y="12288"/>
                    <a:pt x="234792" y="13455"/>
                    <a:pt x="233351" y="13455"/>
                  </a:cubicBezTo>
                  <a:lnTo>
                    <a:pt x="228600" y="13455"/>
                  </a:lnTo>
                  <a:cubicBezTo>
                    <a:pt x="227160" y="13455"/>
                    <a:pt x="225993" y="12288"/>
                    <a:pt x="225993" y="10847"/>
                  </a:cubicBezTo>
                  <a:lnTo>
                    <a:pt x="225993" y="4442"/>
                  </a:lnTo>
                  <a:cubicBezTo>
                    <a:pt x="225993" y="3001"/>
                    <a:pt x="227160" y="1822"/>
                    <a:pt x="228600" y="1822"/>
                  </a:cubicBezTo>
                  <a:close/>
                  <a:moveTo>
                    <a:pt x="247198" y="1822"/>
                  </a:moveTo>
                  <a:cubicBezTo>
                    <a:pt x="248639" y="1822"/>
                    <a:pt x="249805" y="3001"/>
                    <a:pt x="249805" y="4442"/>
                  </a:cubicBezTo>
                  <a:lnTo>
                    <a:pt x="249805" y="10847"/>
                  </a:lnTo>
                  <a:cubicBezTo>
                    <a:pt x="249805" y="12288"/>
                    <a:pt x="248639" y="13455"/>
                    <a:pt x="247198" y="13455"/>
                  </a:cubicBezTo>
                  <a:lnTo>
                    <a:pt x="242447" y="13455"/>
                  </a:lnTo>
                  <a:cubicBezTo>
                    <a:pt x="241007" y="13455"/>
                    <a:pt x="239840" y="12288"/>
                    <a:pt x="239840" y="10847"/>
                  </a:cubicBezTo>
                  <a:lnTo>
                    <a:pt x="239840" y="4442"/>
                  </a:lnTo>
                  <a:cubicBezTo>
                    <a:pt x="239840" y="3001"/>
                    <a:pt x="241007" y="1822"/>
                    <a:pt x="242447" y="1822"/>
                  </a:cubicBezTo>
                  <a:close/>
                  <a:moveTo>
                    <a:pt x="261057" y="1822"/>
                  </a:moveTo>
                  <a:cubicBezTo>
                    <a:pt x="262497" y="1822"/>
                    <a:pt x="263664" y="3001"/>
                    <a:pt x="263664" y="4442"/>
                  </a:cubicBezTo>
                  <a:lnTo>
                    <a:pt x="263664" y="10847"/>
                  </a:lnTo>
                  <a:cubicBezTo>
                    <a:pt x="263664" y="12288"/>
                    <a:pt x="262497" y="13455"/>
                    <a:pt x="261057" y="13455"/>
                  </a:cubicBezTo>
                  <a:lnTo>
                    <a:pt x="256306" y="13455"/>
                  </a:lnTo>
                  <a:cubicBezTo>
                    <a:pt x="254866" y="13455"/>
                    <a:pt x="253699" y="12288"/>
                    <a:pt x="253699" y="10847"/>
                  </a:cubicBezTo>
                  <a:lnTo>
                    <a:pt x="253699" y="4442"/>
                  </a:lnTo>
                  <a:cubicBezTo>
                    <a:pt x="253699" y="3001"/>
                    <a:pt x="254866" y="1822"/>
                    <a:pt x="256306" y="1822"/>
                  </a:cubicBezTo>
                  <a:close/>
                  <a:moveTo>
                    <a:pt x="0" y="1"/>
                  </a:moveTo>
                  <a:lnTo>
                    <a:pt x="0" y="15276"/>
                  </a:lnTo>
                  <a:lnTo>
                    <a:pt x="269260" y="15276"/>
                  </a:lnTo>
                  <a:lnTo>
                    <a:pt x="269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/>
          <p:nvPr/>
        </p:nvSpPr>
        <p:spPr>
          <a:xfrm rot="1978881" flipH="1">
            <a:off x="4923313" y="348530"/>
            <a:ext cx="6731944" cy="3819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135550" y="1716600"/>
            <a:ext cx="4872900" cy="10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135550" y="2755800"/>
            <a:ext cx="4872900" cy="67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/>
          <p:nvPr/>
        </p:nvSpPr>
        <p:spPr>
          <a:xfrm rot="-5400000">
            <a:off x="5277935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rot="1096965" flipH="1">
            <a:off x="4320141" y="4022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rot="5400000" flipH="1">
            <a:off x="-2849651" y="1679968"/>
            <a:ext cx="6730852" cy="38188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 rot="945579">
            <a:off x="-3778070" y="4208624"/>
            <a:ext cx="6731459" cy="381921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580250" y="1812738"/>
            <a:ext cx="5983500" cy="11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580250" y="2919163"/>
            <a:ext cx="5983500" cy="4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1"/>
          <p:cNvSpPr/>
          <p:nvPr/>
        </p:nvSpPr>
        <p:spPr>
          <a:xfrm rot="-7838912">
            <a:off x="6182511" y="1206915"/>
            <a:ext cx="6731349" cy="38191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 rot="790553" flipH="1">
            <a:off x="6217240" y="457063"/>
            <a:ext cx="6730315" cy="381856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5400000">
            <a:off x="-2845586" y="2992279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-9828307" flipH="1">
            <a:off x="-3670938" y="4109504"/>
            <a:ext cx="6731395" cy="38191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047100" y="2216922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047100" y="3817200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 hasCustomPrompt="1"/>
          </p:nvPr>
        </p:nvSpPr>
        <p:spPr>
          <a:xfrm>
            <a:off x="5077800" y="1492875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5077800" y="3099300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047101" y="1492875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047101" y="3098100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1696525" y="2216922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1696525" y="3817200"/>
            <a:ext cx="2376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 hasCustomPrompt="1"/>
          </p:nvPr>
        </p:nvSpPr>
        <p:spPr>
          <a:xfrm>
            <a:off x="727225" y="1492875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7225" y="3099300"/>
            <a:ext cx="9693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kbak One"/>
              <a:buNone/>
              <a:defRPr sz="4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696526" y="1492875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1696526" y="3098100"/>
            <a:ext cx="2376900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kbak One"/>
              <a:buNone/>
              <a:defRPr sz="23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 rot="-1096965">
            <a:off x="-2547972" y="140920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-3011842">
            <a:off x="5576367" y="4085877"/>
            <a:ext cx="6731051" cy="381898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-1096965">
            <a:off x="4494953" y="4863395"/>
            <a:ext cx="6731383" cy="38191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1053600" y="661950"/>
            <a:ext cx="7036800" cy="38196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1053600" y="47116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1053600" y="-2902075"/>
            <a:ext cx="7036800" cy="3333900"/>
          </a:xfrm>
          <a:prstGeom prst="roundRect">
            <a:avLst>
              <a:gd name="adj" fmla="val 16667"/>
            </a:avLst>
          </a:prstGeom>
          <a:solidFill>
            <a:srgbClr val="EEEAEA">
              <a:alpha val="15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2391900" y="30449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226400" y="1566588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-5400000">
            <a:off x="5258778" y="4413033"/>
            <a:ext cx="6731525" cy="381925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 rot="-8100000">
            <a:off x="5901454" y="1685971"/>
            <a:ext cx="6730508" cy="381867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5400000" flipH="1">
            <a:off x="-2845586" y="255740"/>
            <a:ext cx="6730179" cy="381849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2098451">
            <a:off x="-3556628" y="3119988"/>
            <a:ext cx="6731440" cy="381920"/>
          </a:xfrm>
          <a:custGeom>
            <a:avLst/>
            <a:gdLst/>
            <a:ahLst/>
            <a:cxnLst/>
            <a:rect l="l" t="t" r="r" b="b"/>
            <a:pathLst>
              <a:path w="269261" h="15277" extrusionOk="0">
                <a:moveTo>
                  <a:pt x="11740" y="1822"/>
                </a:moveTo>
                <a:cubicBezTo>
                  <a:pt x="13181" y="1822"/>
                  <a:pt x="14347" y="3001"/>
                  <a:pt x="14347" y="4442"/>
                </a:cubicBezTo>
                <a:lnTo>
                  <a:pt x="14347" y="10847"/>
                </a:lnTo>
                <a:cubicBezTo>
                  <a:pt x="14347" y="12288"/>
                  <a:pt x="13181" y="13455"/>
                  <a:pt x="11740" y="13455"/>
                </a:cubicBezTo>
                <a:lnTo>
                  <a:pt x="6989" y="13455"/>
                </a:lnTo>
                <a:cubicBezTo>
                  <a:pt x="5549" y="13455"/>
                  <a:pt x="4382" y="12288"/>
                  <a:pt x="4382" y="10847"/>
                </a:cubicBezTo>
                <a:lnTo>
                  <a:pt x="4382" y="4442"/>
                </a:lnTo>
                <a:cubicBezTo>
                  <a:pt x="4382" y="3001"/>
                  <a:pt x="5549" y="1822"/>
                  <a:pt x="6989" y="1822"/>
                </a:cubicBezTo>
                <a:close/>
                <a:moveTo>
                  <a:pt x="25587" y="1822"/>
                </a:moveTo>
                <a:cubicBezTo>
                  <a:pt x="27028" y="1822"/>
                  <a:pt x="28206" y="3001"/>
                  <a:pt x="28206" y="4442"/>
                </a:cubicBezTo>
                <a:lnTo>
                  <a:pt x="28206" y="10847"/>
                </a:lnTo>
                <a:cubicBezTo>
                  <a:pt x="28206" y="12288"/>
                  <a:pt x="27039" y="13455"/>
                  <a:pt x="25587" y="13455"/>
                </a:cubicBezTo>
                <a:lnTo>
                  <a:pt x="20848" y="13455"/>
                </a:lnTo>
                <a:cubicBezTo>
                  <a:pt x="19408" y="13455"/>
                  <a:pt x="18229" y="12288"/>
                  <a:pt x="18229" y="10847"/>
                </a:cubicBezTo>
                <a:lnTo>
                  <a:pt x="18229" y="4442"/>
                </a:lnTo>
                <a:cubicBezTo>
                  <a:pt x="18229" y="3001"/>
                  <a:pt x="19408" y="1822"/>
                  <a:pt x="20848" y="1822"/>
                </a:cubicBezTo>
                <a:close/>
                <a:moveTo>
                  <a:pt x="39446" y="1822"/>
                </a:moveTo>
                <a:cubicBezTo>
                  <a:pt x="40886" y="1822"/>
                  <a:pt x="42053" y="3001"/>
                  <a:pt x="42053" y="4442"/>
                </a:cubicBezTo>
                <a:lnTo>
                  <a:pt x="42053" y="10847"/>
                </a:lnTo>
                <a:cubicBezTo>
                  <a:pt x="42053" y="12288"/>
                  <a:pt x="40886" y="13455"/>
                  <a:pt x="39446" y="13455"/>
                </a:cubicBezTo>
                <a:lnTo>
                  <a:pt x="34695" y="13455"/>
                </a:lnTo>
                <a:cubicBezTo>
                  <a:pt x="33255" y="13455"/>
                  <a:pt x="32088" y="12288"/>
                  <a:pt x="32088" y="10847"/>
                </a:cubicBezTo>
                <a:lnTo>
                  <a:pt x="32088" y="4442"/>
                </a:lnTo>
                <a:cubicBezTo>
                  <a:pt x="32088" y="3001"/>
                  <a:pt x="33255" y="1822"/>
                  <a:pt x="34695" y="1822"/>
                </a:cubicBezTo>
                <a:close/>
                <a:moveTo>
                  <a:pt x="53293" y="1822"/>
                </a:moveTo>
                <a:cubicBezTo>
                  <a:pt x="54733" y="1822"/>
                  <a:pt x="55900" y="3001"/>
                  <a:pt x="55900" y="4442"/>
                </a:cubicBezTo>
                <a:lnTo>
                  <a:pt x="55900" y="10847"/>
                </a:lnTo>
                <a:cubicBezTo>
                  <a:pt x="55900" y="12288"/>
                  <a:pt x="54733" y="13455"/>
                  <a:pt x="53293" y="13455"/>
                </a:cubicBezTo>
                <a:lnTo>
                  <a:pt x="48542" y="13455"/>
                </a:lnTo>
                <a:cubicBezTo>
                  <a:pt x="47101" y="13455"/>
                  <a:pt x="45935" y="12288"/>
                  <a:pt x="45935" y="10847"/>
                </a:cubicBezTo>
                <a:lnTo>
                  <a:pt x="45935" y="4442"/>
                </a:lnTo>
                <a:cubicBezTo>
                  <a:pt x="45935" y="3001"/>
                  <a:pt x="47101" y="1822"/>
                  <a:pt x="48542" y="1822"/>
                </a:cubicBezTo>
                <a:close/>
                <a:moveTo>
                  <a:pt x="67140" y="1822"/>
                </a:moveTo>
                <a:cubicBezTo>
                  <a:pt x="68580" y="1822"/>
                  <a:pt x="69747" y="3001"/>
                  <a:pt x="69747" y="4442"/>
                </a:cubicBezTo>
                <a:lnTo>
                  <a:pt x="69747" y="10847"/>
                </a:lnTo>
                <a:cubicBezTo>
                  <a:pt x="69747" y="12288"/>
                  <a:pt x="68580" y="13455"/>
                  <a:pt x="67140" y="13455"/>
                </a:cubicBezTo>
                <a:lnTo>
                  <a:pt x="62389" y="13455"/>
                </a:lnTo>
                <a:cubicBezTo>
                  <a:pt x="60948" y="13455"/>
                  <a:pt x="59782" y="12288"/>
                  <a:pt x="59782" y="10847"/>
                </a:cubicBezTo>
                <a:lnTo>
                  <a:pt x="59782" y="4442"/>
                </a:lnTo>
                <a:cubicBezTo>
                  <a:pt x="59782" y="3001"/>
                  <a:pt x="60948" y="1822"/>
                  <a:pt x="62389" y="1822"/>
                </a:cubicBezTo>
                <a:close/>
                <a:moveTo>
                  <a:pt x="80999" y="1822"/>
                </a:moveTo>
                <a:cubicBezTo>
                  <a:pt x="82439" y="1822"/>
                  <a:pt x="83606" y="3001"/>
                  <a:pt x="83606" y="4442"/>
                </a:cubicBezTo>
                <a:lnTo>
                  <a:pt x="83606" y="10847"/>
                </a:lnTo>
                <a:cubicBezTo>
                  <a:pt x="83606" y="12288"/>
                  <a:pt x="82439" y="13455"/>
                  <a:pt x="80999" y="13455"/>
                </a:cubicBezTo>
                <a:lnTo>
                  <a:pt x="76248" y="13455"/>
                </a:lnTo>
                <a:cubicBezTo>
                  <a:pt x="74807" y="13455"/>
                  <a:pt x="73641" y="12288"/>
                  <a:pt x="73641" y="10847"/>
                </a:cubicBezTo>
                <a:lnTo>
                  <a:pt x="73641" y="4442"/>
                </a:lnTo>
                <a:cubicBezTo>
                  <a:pt x="73641" y="3001"/>
                  <a:pt x="74807" y="1822"/>
                  <a:pt x="76248" y="1822"/>
                </a:cubicBezTo>
                <a:close/>
                <a:moveTo>
                  <a:pt x="94846" y="1822"/>
                </a:moveTo>
                <a:cubicBezTo>
                  <a:pt x="96286" y="1822"/>
                  <a:pt x="97453" y="3001"/>
                  <a:pt x="97453" y="4442"/>
                </a:cubicBezTo>
                <a:lnTo>
                  <a:pt x="97453" y="10847"/>
                </a:lnTo>
                <a:cubicBezTo>
                  <a:pt x="97453" y="12288"/>
                  <a:pt x="96286" y="13455"/>
                  <a:pt x="94846" y="13455"/>
                </a:cubicBezTo>
                <a:lnTo>
                  <a:pt x="90095" y="13455"/>
                </a:lnTo>
                <a:cubicBezTo>
                  <a:pt x="88654" y="13455"/>
                  <a:pt x="87487" y="12288"/>
                  <a:pt x="87487" y="10847"/>
                </a:cubicBezTo>
                <a:lnTo>
                  <a:pt x="87487" y="4442"/>
                </a:lnTo>
                <a:cubicBezTo>
                  <a:pt x="87487" y="3001"/>
                  <a:pt x="88654" y="1822"/>
                  <a:pt x="90095" y="1822"/>
                </a:cubicBezTo>
                <a:close/>
                <a:moveTo>
                  <a:pt x="108693" y="1822"/>
                </a:moveTo>
                <a:cubicBezTo>
                  <a:pt x="110133" y="1822"/>
                  <a:pt x="111300" y="3001"/>
                  <a:pt x="111300" y="4442"/>
                </a:cubicBezTo>
                <a:lnTo>
                  <a:pt x="111300" y="10847"/>
                </a:lnTo>
                <a:cubicBezTo>
                  <a:pt x="111300" y="12288"/>
                  <a:pt x="110133" y="13455"/>
                  <a:pt x="108693" y="13455"/>
                </a:cubicBezTo>
                <a:lnTo>
                  <a:pt x="103942" y="13455"/>
                </a:lnTo>
                <a:cubicBezTo>
                  <a:pt x="102501" y="13455"/>
                  <a:pt x="101334" y="12288"/>
                  <a:pt x="101334" y="10847"/>
                </a:cubicBezTo>
                <a:lnTo>
                  <a:pt x="101334" y="4442"/>
                </a:lnTo>
                <a:cubicBezTo>
                  <a:pt x="101334" y="3001"/>
                  <a:pt x="102501" y="1822"/>
                  <a:pt x="103942" y="1822"/>
                </a:cubicBezTo>
                <a:close/>
                <a:moveTo>
                  <a:pt x="122551" y="1822"/>
                </a:moveTo>
                <a:cubicBezTo>
                  <a:pt x="123992" y="1822"/>
                  <a:pt x="125159" y="3001"/>
                  <a:pt x="125159" y="4442"/>
                </a:cubicBezTo>
                <a:lnTo>
                  <a:pt x="125159" y="10847"/>
                </a:lnTo>
                <a:cubicBezTo>
                  <a:pt x="125159" y="12288"/>
                  <a:pt x="123992" y="13455"/>
                  <a:pt x="122551" y="13455"/>
                </a:cubicBezTo>
                <a:lnTo>
                  <a:pt x="117801" y="13455"/>
                </a:lnTo>
                <a:cubicBezTo>
                  <a:pt x="116360" y="13455"/>
                  <a:pt x="115193" y="12288"/>
                  <a:pt x="115193" y="10847"/>
                </a:cubicBezTo>
                <a:lnTo>
                  <a:pt x="115193" y="4442"/>
                </a:lnTo>
                <a:cubicBezTo>
                  <a:pt x="115193" y="3001"/>
                  <a:pt x="116360" y="1822"/>
                  <a:pt x="117801" y="1822"/>
                </a:cubicBezTo>
                <a:close/>
                <a:moveTo>
                  <a:pt x="136398" y="1822"/>
                </a:moveTo>
                <a:cubicBezTo>
                  <a:pt x="137839" y="1822"/>
                  <a:pt x="139006" y="3001"/>
                  <a:pt x="139006" y="4442"/>
                </a:cubicBezTo>
                <a:lnTo>
                  <a:pt x="139006" y="10847"/>
                </a:lnTo>
                <a:cubicBezTo>
                  <a:pt x="139006" y="12288"/>
                  <a:pt x="137839" y="13455"/>
                  <a:pt x="136398" y="13455"/>
                </a:cubicBezTo>
                <a:lnTo>
                  <a:pt x="131648" y="13455"/>
                </a:lnTo>
                <a:cubicBezTo>
                  <a:pt x="130207" y="13455"/>
                  <a:pt x="129040" y="12288"/>
                  <a:pt x="129040" y="10847"/>
                </a:cubicBezTo>
                <a:lnTo>
                  <a:pt x="129040" y="4442"/>
                </a:lnTo>
                <a:cubicBezTo>
                  <a:pt x="129040" y="3001"/>
                  <a:pt x="130207" y="1822"/>
                  <a:pt x="131648" y="1822"/>
                </a:cubicBezTo>
                <a:close/>
                <a:moveTo>
                  <a:pt x="150245" y="1822"/>
                </a:moveTo>
                <a:cubicBezTo>
                  <a:pt x="151686" y="1822"/>
                  <a:pt x="152853" y="3001"/>
                  <a:pt x="152853" y="4442"/>
                </a:cubicBezTo>
                <a:lnTo>
                  <a:pt x="152853" y="10847"/>
                </a:lnTo>
                <a:cubicBezTo>
                  <a:pt x="152853" y="12288"/>
                  <a:pt x="151686" y="13455"/>
                  <a:pt x="150245" y="13455"/>
                </a:cubicBezTo>
                <a:lnTo>
                  <a:pt x="145495" y="13455"/>
                </a:lnTo>
                <a:cubicBezTo>
                  <a:pt x="144054" y="13455"/>
                  <a:pt x="142887" y="12288"/>
                  <a:pt x="142887" y="10847"/>
                </a:cubicBezTo>
                <a:lnTo>
                  <a:pt x="142887" y="4442"/>
                </a:lnTo>
                <a:cubicBezTo>
                  <a:pt x="142887" y="3001"/>
                  <a:pt x="144054" y="1822"/>
                  <a:pt x="145495" y="1822"/>
                </a:cubicBezTo>
                <a:close/>
                <a:moveTo>
                  <a:pt x="191798" y="1822"/>
                </a:moveTo>
                <a:cubicBezTo>
                  <a:pt x="193239" y="1822"/>
                  <a:pt x="194406" y="3001"/>
                  <a:pt x="194406" y="4442"/>
                </a:cubicBezTo>
                <a:lnTo>
                  <a:pt x="194406" y="10847"/>
                </a:lnTo>
                <a:cubicBezTo>
                  <a:pt x="194406" y="12288"/>
                  <a:pt x="193239" y="13455"/>
                  <a:pt x="191798" y="13455"/>
                </a:cubicBezTo>
                <a:lnTo>
                  <a:pt x="187048" y="13455"/>
                </a:lnTo>
                <a:cubicBezTo>
                  <a:pt x="185607" y="13455"/>
                  <a:pt x="184440" y="12288"/>
                  <a:pt x="184440" y="10847"/>
                </a:cubicBezTo>
                <a:lnTo>
                  <a:pt x="184440" y="4442"/>
                </a:lnTo>
                <a:cubicBezTo>
                  <a:pt x="184440" y="3001"/>
                  <a:pt x="185607" y="1822"/>
                  <a:pt x="187048" y="1822"/>
                </a:cubicBezTo>
                <a:close/>
                <a:moveTo>
                  <a:pt x="205645" y="1822"/>
                </a:moveTo>
                <a:cubicBezTo>
                  <a:pt x="207086" y="1822"/>
                  <a:pt x="208264" y="3001"/>
                  <a:pt x="208264" y="4442"/>
                </a:cubicBezTo>
                <a:lnTo>
                  <a:pt x="208264" y="10847"/>
                </a:lnTo>
                <a:cubicBezTo>
                  <a:pt x="208264" y="12288"/>
                  <a:pt x="207086" y="13455"/>
                  <a:pt x="205645" y="13455"/>
                </a:cubicBezTo>
                <a:lnTo>
                  <a:pt x="200906" y="13455"/>
                </a:lnTo>
                <a:cubicBezTo>
                  <a:pt x="199466" y="13455"/>
                  <a:pt x="198287" y="12288"/>
                  <a:pt x="198287" y="10847"/>
                </a:cubicBezTo>
                <a:lnTo>
                  <a:pt x="198287" y="4442"/>
                </a:lnTo>
                <a:cubicBezTo>
                  <a:pt x="198287" y="3001"/>
                  <a:pt x="199466" y="1822"/>
                  <a:pt x="200906" y="1822"/>
                </a:cubicBezTo>
                <a:close/>
                <a:moveTo>
                  <a:pt x="219504" y="1822"/>
                </a:moveTo>
                <a:cubicBezTo>
                  <a:pt x="220945" y="1822"/>
                  <a:pt x="222111" y="3001"/>
                  <a:pt x="222111" y="4442"/>
                </a:cubicBezTo>
                <a:lnTo>
                  <a:pt x="222111" y="10847"/>
                </a:lnTo>
                <a:cubicBezTo>
                  <a:pt x="222111" y="12288"/>
                  <a:pt x="220945" y="13455"/>
                  <a:pt x="219504" y="13455"/>
                </a:cubicBezTo>
                <a:lnTo>
                  <a:pt x="214753" y="13455"/>
                </a:lnTo>
                <a:cubicBezTo>
                  <a:pt x="213313" y="13455"/>
                  <a:pt x="212146" y="12288"/>
                  <a:pt x="212146" y="10847"/>
                </a:cubicBezTo>
                <a:lnTo>
                  <a:pt x="212146" y="4442"/>
                </a:lnTo>
                <a:cubicBezTo>
                  <a:pt x="212146" y="3001"/>
                  <a:pt x="213313" y="1822"/>
                  <a:pt x="214753" y="1822"/>
                </a:cubicBezTo>
                <a:close/>
                <a:moveTo>
                  <a:pt x="233351" y="1822"/>
                </a:moveTo>
                <a:cubicBezTo>
                  <a:pt x="234792" y="1822"/>
                  <a:pt x="235958" y="3001"/>
                  <a:pt x="235958" y="4442"/>
                </a:cubicBezTo>
                <a:lnTo>
                  <a:pt x="235958" y="10847"/>
                </a:lnTo>
                <a:cubicBezTo>
                  <a:pt x="235958" y="12288"/>
                  <a:pt x="234792" y="13455"/>
                  <a:pt x="233351" y="13455"/>
                </a:cubicBezTo>
                <a:lnTo>
                  <a:pt x="228600" y="13455"/>
                </a:lnTo>
                <a:cubicBezTo>
                  <a:pt x="227160" y="13455"/>
                  <a:pt x="225993" y="12288"/>
                  <a:pt x="225993" y="10847"/>
                </a:cubicBezTo>
                <a:lnTo>
                  <a:pt x="225993" y="4442"/>
                </a:lnTo>
                <a:cubicBezTo>
                  <a:pt x="225993" y="3001"/>
                  <a:pt x="227160" y="1822"/>
                  <a:pt x="228600" y="1822"/>
                </a:cubicBezTo>
                <a:close/>
                <a:moveTo>
                  <a:pt x="247198" y="1822"/>
                </a:moveTo>
                <a:cubicBezTo>
                  <a:pt x="248639" y="1822"/>
                  <a:pt x="249805" y="3001"/>
                  <a:pt x="249805" y="4442"/>
                </a:cubicBezTo>
                <a:lnTo>
                  <a:pt x="249805" y="10847"/>
                </a:lnTo>
                <a:cubicBezTo>
                  <a:pt x="249805" y="12288"/>
                  <a:pt x="248639" y="13455"/>
                  <a:pt x="247198" y="13455"/>
                </a:cubicBezTo>
                <a:lnTo>
                  <a:pt x="242447" y="13455"/>
                </a:lnTo>
                <a:cubicBezTo>
                  <a:pt x="241007" y="13455"/>
                  <a:pt x="239840" y="12288"/>
                  <a:pt x="239840" y="10847"/>
                </a:cubicBezTo>
                <a:lnTo>
                  <a:pt x="239840" y="4442"/>
                </a:lnTo>
                <a:cubicBezTo>
                  <a:pt x="239840" y="3001"/>
                  <a:pt x="241007" y="1822"/>
                  <a:pt x="242447" y="1822"/>
                </a:cubicBezTo>
                <a:close/>
                <a:moveTo>
                  <a:pt x="261057" y="1822"/>
                </a:moveTo>
                <a:cubicBezTo>
                  <a:pt x="262497" y="1822"/>
                  <a:pt x="263664" y="3001"/>
                  <a:pt x="263664" y="4442"/>
                </a:cubicBezTo>
                <a:lnTo>
                  <a:pt x="263664" y="10847"/>
                </a:lnTo>
                <a:cubicBezTo>
                  <a:pt x="263664" y="12288"/>
                  <a:pt x="262497" y="13455"/>
                  <a:pt x="261057" y="13455"/>
                </a:cubicBezTo>
                <a:lnTo>
                  <a:pt x="256306" y="13455"/>
                </a:lnTo>
                <a:cubicBezTo>
                  <a:pt x="254866" y="13455"/>
                  <a:pt x="253699" y="12288"/>
                  <a:pt x="253699" y="10847"/>
                </a:cubicBezTo>
                <a:lnTo>
                  <a:pt x="253699" y="4442"/>
                </a:lnTo>
                <a:cubicBezTo>
                  <a:pt x="253699" y="3001"/>
                  <a:pt x="254866" y="1822"/>
                  <a:pt x="256306" y="1822"/>
                </a:cubicBezTo>
                <a:close/>
                <a:moveTo>
                  <a:pt x="0" y="1"/>
                </a:moveTo>
                <a:lnTo>
                  <a:pt x="0" y="15276"/>
                </a:lnTo>
                <a:lnTo>
                  <a:pt x="269260" y="15276"/>
                </a:lnTo>
                <a:lnTo>
                  <a:pt x="26926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kbak One"/>
              <a:buNone/>
              <a:defRPr sz="32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1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✰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70" r:id="rId14"/>
    <p:sldLayoutId id="2147483672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_Customer_Location/Customer_Location?publish=y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ublic.tableau.com/app/profile/jess.duong/viz/RockbustersTopCustomersbyCountryandAffinity/High_AffinityCustomerMarkets?publish=yes" TargetMode="External"/><Relationship Id="rId4" Type="http://schemas.openxmlformats.org/officeDocument/2006/relationships/hyperlink" Target="https://public.tableau.com/app/profile/jess.duong/viz/RockbustersTopCustomersbyCountry/Top10CustomersbyCountries?publish=y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sTopCustomersbyCountry/Top10CustomersbyCountries?publish=y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.duong/viz/RockbustersTopCustomersbyCountryandAffinity/High_AffinityCustomerMarkets?publish=y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ctrTitle"/>
          </p:nvPr>
        </p:nvSpPr>
        <p:spPr>
          <a:xfrm>
            <a:off x="1330036" y="1044421"/>
            <a:ext cx="6293922" cy="21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Rockbuster</a:t>
            </a:r>
            <a:r>
              <a:rPr lang="en" dirty="0"/>
              <a:t> </a:t>
            </a:r>
            <a:r>
              <a:rPr lang="en" dirty="0">
                <a:solidFill>
                  <a:schemeClr val="lt1"/>
                </a:solidFill>
              </a:rPr>
              <a:t>Stealth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1587439" y="3119105"/>
            <a:ext cx="5779116" cy="1444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Customer, Country, and Revenue Insights for Streaming Launch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B</a:t>
            </a:r>
            <a:r>
              <a:rPr lang="en" sz="2000" dirty="0"/>
              <a:t>y: Jess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6"/>
          <p:cNvGrpSpPr/>
          <p:nvPr/>
        </p:nvGrpSpPr>
        <p:grpSpPr>
          <a:xfrm>
            <a:off x="3949510" y="381965"/>
            <a:ext cx="4935614" cy="4761535"/>
            <a:chOff x="4567575" y="1134050"/>
            <a:chExt cx="3505200" cy="3171325"/>
          </a:xfrm>
        </p:grpSpPr>
        <p:sp>
          <p:nvSpPr>
            <p:cNvPr id="660" name="Google Shape;660;p56"/>
            <p:cNvSpPr/>
            <p:nvPr/>
          </p:nvSpPr>
          <p:spPr>
            <a:xfrm>
              <a:off x="4567575" y="1134050"/>
              <a:ext cx="3505200" cy="2159400"/>
            </a:xfrm>
            <a:prstGeom prst="roundRect">
              <a:avLst>
                <a:gd name="adj" fmla="val 7539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5429625" y="3293525"/>
              <a:ext cx="1781100" cy="247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" name="Google Shape;662;p56"/>
            <p:cNvGrpSpPr/>
            <p:nvPr/>
          </p:nvGrpSpPr>
          <p:grpSpPr>
            <a:xfrm>
              <a:off x="6020100" y="3340475"/>
              <a:ext cx="600150" cy="153900"/>
              <a:chOff x="5984729" y="3340475"/>
              <a:chExt cx="600150" cy="153900"/>
            </a:xfrm>
          </p:grpSpPr>
          <p:sp>
            <p:nvSpPr>
              <p:cNvPr id="663" name="Google Shape;663;p56"/>
              <p:cNvSpPr/>
              <p:nvPr/>
            </p:nvSpPr>
            <p:spPr>
              <a:xfrm>
                <a:off x="598472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6"/>
              <p:cNvSpPr/>
              <p:nvPr/>
            </p:nvSpPr>
            <p:spPr>
              <a:xfrm>
                <a:off x="621332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6"/>
              <p:cNvSpPr/>
              <p:nvPr/>
            </p:nvSpPr>
            <p:spPr>
              <a:xfrm>
                <a:off x="6422879" y="3340475"/>
                <a:ext cx="162000" cy="153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56"/>
            <p:cNvSpPr/>
            <p:nvPr/>
          </p:nvSpPr>
          <p:spPr>
            <a:xfrm>
              <a:off x="5862975" y="3533775"/>
              <a:ext cx="914400" cy="685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5695950" y="4219575"/>
              <a:ext cx="1247700" cy="85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56"/>
          <p:cNvSpPr txBox="1">
            <a:spLocks noGrp="1"/>
          </p:cNvSpPr>
          <p:nvPr>
            <p:ph type="title"/>
          </p:nvPr>
        </p:nvSpPr>
        <p:spPr>
          <a:xfrm>
            <a:off x="430160" y="661831"/>
            <a:ext cx="3178232" cy="11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Content Makes Money?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7B2D7-440D-6234-A0F3-222FC8CE0364}"/>
              </a:ext>
            </a:extLst>
          </p:cNvPr>
          <p:cNvSpPr txBox="1"/>
          <p:nvPr/>
        </p:nvSpPr>
        <p:spPr>
          <a:xfrm>
            <a:off x="158121" y="1702933"/>
            <a:ext cx="3757912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Sports, Sci-Fi, and Animation deliver the strongest revenue performance.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Drama, Comedy, and Action form the profitable middle tier.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Thrillers deliver low returns and is lower priority for initial streaming library.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9BA6-1B64-9A28-B67E-AF2EE5A7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36" y="493622"/>
            <a:ext cx="4743584" cy="292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 txBox="1">
            <a:spLocks noGrp="1"/>
          </p:cNvSpPr>
          <p:nvPr>
            <p:ph type="title"/>
          </p:nvPr>
        </p:nvSpPr>
        <p:spPr>
          <a:xfrm>
            <a:off x="1058779" y="67521"/>
            <a:ext cx="7026442" cy="701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Drives Demand?</a:t>
            </a:r>
            <a:endParaRPr dirty="0"/>
          </a:p>
        </p:txBody>
      </p:sp>
      <p:sp>
        <p:nvSpPr>
          <p:cNvPr id="618" name="Google Shape;618;p52"/>
          <p:cNvSpPr txBox="1">
            <a:spLocks noGrp="1"/>
          </p:cNvSpPr>
          <p:nvPr>
            <p:ph type="subTitle" idx="1"/>
          </p:nvPr>
        </p:nvSpPr>
        <p:spPr>
          <a:xfrm>
            <a:off x="2775000" y="594431"/>
            <a:ext cx="3594000" cy="53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Rental Volume by Genre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EB273D-B671-707A-F380-AA73EF457B2E}"/>
              </a:ext>
            </a:extLst>
          </p:cNvPr>
          <p:cNvGrpSpPr/>
          <p:nvPr/>
        </p:nvGrpSpPr>
        <p:grpSpPr>
          <a:xfrm>
            <a:off x="5563400" y="4030520"/>
            <a:ext cx="3414350" cy="858632"/>
            <a:chOff x="5023205" y="6641431"/>
            <a:chExt cx="3594000" cy="77322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3ACFEC0-91AA-23A9-56F5-2AF3ABBD76B0}"/>
                </a:ext>
              </a:extLst>
            </p:cNvPr>
            <p:cNvSpPr/>
            <p:nvPr/>
          </p:nvSpPr>
          <p:spPr>
            <a:xfrm>
              <a:off x="5023205" y="6641431"/>
              <a:ext cx="3594000" cy="77322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C9BC4C-88D4-A2E6-6DCC-35F7A24404A4}"/>
                </a:ext>
              </a:extLst>
            </p:cNvPr>
            <p:cNvSpPr txBox="1"/>
            <p:nvPr/>
          </p:nvSpPr>
          <p:spPr>
            <a:xfrm>
              <a:off x="5023205" y="6706766"/>
              <a:ext cx="359399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ct val="80000"/>
              </a:pPr>
              <a:r>
                <a:rPr lang="en-US" sz="2000" dirty="0">
                  <a:solidFill>
                    <a:schemeClr val="accent1"/>
                  </a:solidFill>
                </a:rPr>
                <a:t>Maximize both viewership and monetization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599F04-C1F9-A248-DADC-789DB06141F3}"/>
              </a:ext>
            </a:extLst>
          </p:cNvPr>
          <p:cNvSpPr txBox="1"/>
          <p:nvPr/>
        </p:nvSpPr>
        <p:spPr>
          <a:xfrm>
            <a:off x="2306781" y="3816480"/>
            <a:ext cx="31552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Some genres attract interest but don’t convert into dollars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610FB-6AD5-F53E-470C-81883472F357}"/>
              </a:ext>
            </a:extLst>
          </p:cNvPr>
          <p:cNvSpPr txBox="1"/>
          <p:nvPr/>
        </p:nvSpPr>
        <p:spPr>
          <a:xfrm>
            <a:off x="0" y="1934685"/>
            <a:ext cx="17931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Sports and Animation: high rentals + high revenue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56399-43A6-69D2-B9D0-F2FF8E94A8C8}"/>
              </a:ext>
            </a:extLst>
          </p:cNvPr>
          <p:cNvSpPr txBox="1"/>
          <p:nvPr/>
        </p:nvSpPr>
        <p:spPr>
          <a:xfrm>
            <a:off x="7165442" y="1119077"/>
            <a:ext cx="17931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Align pricing + promotions where rentals peak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9F4556-B41A-FF95-359D-183A1CC3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24" y="1119077"/>
            <a:ext cx="5397151" cy="2672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title"/>
          </p:nvPr>
        </p:nvSpPr>
        <p:spPr>
          <a:xfrm>
            <a:off x="713250" y="575332"/>
            <a:ext cx="7717500" cy="7632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Who’s the Audience?</a:t>
            </a:r>
          </a:p>
        </p:txBody>
      </p:sp>
      <p:pic>
        <p:nvPicPr>
          <p:cNvPr id="3" name="Google Shape;616;p52">
            <a:extLst>
              <a:ext uri="{FF2B5EF4-FFF2-40B4-BE49-F238E27FC236}">
                <a16:creationId xmlns:a16="http://schemas.microsoft.com/office/drawing/2014/main" id="{4C1EFF43-EC27-721B-2F83-27E799535BE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r="2" b="4337"/>
          <a:stretch>
            <a:fillRect/>
          </a:stretch>
        </p:blipFill>
        <p:spPr>
          <a:xfrm flipH="1">
            <a:off x="713225" y="1302700"/>
            <a:ext cx="2200949" cy="3264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7A2F30-A078-AE40-0386-69FD1108A355}"/>
              </a:ext>
            </a:extLst>
          </p:cNvPr>
          <p:cNvGrpSpPr/>
          <p:nvPr/>
        </p:nvGrpSpPr>
        <p:grpSpPr>
          <a:xfrm>
            <a:off x="3809999" y="3316559"/>
            <a:ext cx="3577390" cy="1090950"/>
            <a:chOff x="3295174" y="3364806"/>
            <a:chExt cx="4379494" cy="77205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3EF257-A1A4-C67E-4DFE-5C0C37CA0F8D}"/>
                </a:ext>
              </a:extLst>
            </p:cNvPr>
            <p:cNvSpPr/>
            <p:nvPr/>
          </p:nvSpPr>
          <p:spPr>
            <a:xfrm>
              <a:off x="3295174" y="3398920"/>
              <a:ext cx="4379494" cy="73793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07;p41">
              <a:extLst>
                <a:ext uri="{FF2B5EF4-FFF2-40B4-BE49-F238E27FC236}">
                  <a16:creationId xmlns:a16="http://schemas.microsoft.com/office/drawing/2014/main" id="{A1FFD2EF-29FA-2C77-9EEC-592758610DBF}"/>
                </a:ext>
              </a:extLst>
            </p:cNvPr>
            <p:cNvSpPr txBox="1">
              <a:spLocks/>
            </p:cNvSpPr>
            <p:nvPr/>
          </p:nvSpPr>
          <p:spPr>
            <a:xfrm>
              <a:off x="3295175" y="3364806"/>
              <a:ext cx="4379493" cy="7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/>
              <a:r>
                <a:rPr lang="en-GB" sz="2000" dirty="0">
                  <a:solidFill>
                    <a:schemeClr val="accent1"/>
                  </a:solidFill>
                </a:rPr>
                <a:t>Plan launch catalogue for mature audience segments first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C891D6-FAF5-F337-E53C-69202A41CA53}"/>
              </a:ext>
            </a:extLst>
          </p:cNvPr>
          <p:cNvSpPr txBox="1"/>
          <p:nvPr/>
        </p:nvSpPr>
        <p:spPr>
          <a:xfrm>
            <a:off x="3384884" y="1281466"/>
            <a:ext cx="4427621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PG-13, NC-17, and PG lead revenue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Teen &amp; adult focus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G-rated titles underperform, therefore family content not core to current base.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4D2F802-828F-09E7-46A2-9F3ED6F810E1}"/>
              </a:ext>
            </a:extLst>
          </p:cNvPr>
          <p:cNvCxnSpPr>
            <a:cxnSpLocks/>
          </p:cNvCxnSpPr>
          <p:nvPr/>
        </p:nvCxnSpPr>
        <p:spPr>
          <a:xfrm rot="10800000">
            <a:off x="1506326" y="1129878"/>
            <a:ext cx="2016102" cy="422719"/>
          </a:xfrm>
          <a:prstGeom prst="bentConnector3">
            <a:avLst>
              <a:gd name="adj1" fmla="val 8234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C5D9599-B519-25E2-8542-4928C79BAD13}"/>
              </a:ext>
            </a:extLst>
          </p:cNvPr>
          <p:cNvCxnSpPr>
            <a:cxnSpLocks/>
          </p:cNvCxnSpPr>
          <p:nvPr/>
        </p:nvCxnSpPr>
        <p:spPr>
          <a:xfrm>
            <a:off x="6943896" y="1552598"/>
            <a:ext cx="864408" cy="823111"/>
          </a:xfrm>
          <a:prstGeom prst="bentConnector3">
            <a:avLst>
              <a:gd name="adj1" fmla="val 99544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C1DCB8C-D4E3-FA81-9A09-D608045E7A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49333" y="3729816"/>
            <a:ext cx="1858841" cy="35425"/>
          </a:xfrm>
          <a:prstGeom prst="bentConnector3">
            <a:avLst>
              <a:gd name="adj1" fmla="val 50000"/>
            </a:avLst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" name="Google Shape;689;p58"/>
          <p:cNvSpPr txBox="1">
            <a:spLocks noGrp="1"/>
          </p:cNvSpPr>
          <p:nvPr>
            <p:ph type="title"/>
          </p:nvPr>
        </p:nvSpPr>
        <p:spPr>
          <a:xfrm>
            <a:off x="1810272" y="419419"/>
            <a:ext cx="5751145" cy="844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Hits Fuel the Business</a:t>
            </a:r>
            <a:endParaRPr sz="3600" dirty="0"/>
          </a:p>
        </p:txBody>
      </p:sp>
      <p:sp>
        <p:nvSpPr>
          <p:cNvPr id="690" name="Google Shape;690;p58"/>
          <p:cNvSpPr txBox="1">
            <a:spLocks noGrp="1"/>
          </p:cNvSpPr>
          <p:nvPr>
            <p:ph type="subTitle" idx="1"/>
          </p:nvPr>
        </p:nvSpPr>
        <p:spPr>
          <a:xfrm>
            <a:off x="227506" y="616400"/>
            <a:ext cx="1305426" cy="1671120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Top 10 titles each generate $170-$215</a:t>
            </a:r>
            <a:endParaRPr sz="2000" dirty="0"/>
          </a:p>
        </p:txBody>
      </p:sp>
      <p:grpSp>
        <p:nvGrpSpPr>
          <p:cNvPr id="4" name="Google Shape;677;p57">
            <a:extLst>
              <a:ext uri="{FF2B5EF4-FFF2-40B4-BE49-F238E27FC236}">
                <a16:creationId xmlns:a16="http://schemas.microsoft.com/office/drawing/2014/main" id="{F195E64F-814D-0A37-2B97-4ADD78B7CDA7}"/>
              </a:ext>
            </a:extLst>
          </p:cNvPr>
          <p:cNvGrpSpPr/>
          <p:nvPr/>
        </p:nvGrpSpPr>
        <p:grpSpPr>
          <a:xfrm rot="10800000">
            <a:off x="1863908" y="1168361"/>
            <a:ext cx="5165677" cy="3203275"/>
            <a:chOff x="828675" y="1304925"/>
            <a:chExt cx="3629100" cy="2552700"/>
          </a:xfrm>
        </p:grpSpPr>
        <p:sp>
          <p:nvSpPr>
            <p:cNvPr id="5" name="Google Shape;678;p57">
              <a:extLst>
                <a:ext uri="{FF2B5EF4-FFF2-40B4-BE49-F238E27FC236}">
                  <a16:creationId xmlns:a16="http://schemas.microsoft.com/office/drawing/2014/main" id="{37C2E34C-373E-14B6-ABC0-42BE6F02AD29}"/>
                </a:ext>
              </a:extLst>
            </p:cNvPr>
            <p:cNvSpPr/>
            <p:nvPr/>
          </p:nvSpPr>
          <p:spPr>
            <a:xfrm>
              <a:off x="828675" y="1304925"/>
              <a:ext cx="3629100" cy="2552700"/>
            </a:xfrm>
            <a:prstGeom prst="roundRect">
              <a:avLst>
                <a:gd name="adj" fmla="val 7836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6" name="Google Shape;679;p57">
              <a:extLst>
                <a:ext uri="{FF2B5EF4-FFF2-40B4-BE49-F238E27FC236}">
                  <a16:creationId xmlns:a16="http://schemas.microsoft.com/office/drawing/2014/main" id="{936B1A7C-129B-7145-86E8-036FE05348C9}"/>
                </a:ext>
              </a:extLst>
            </p:cNvPr>
            <p:cNvCxnSpPr/>
            <p:nvPr/>
          </p:nvCxnSpPr>
          <p:spPr>
            <a:xfrm>
              <a:off x="4181475" y="1452525"/>
              <a:ext cx="0" cy="225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690;p58">
            <a:extLst>
              <a:ext uri="{FF2B5EF4-FFF2-40B4-BE49-F238E27FC236}">
                <a16:creationId xmlns:a16="http://schemas.microsoft.com/office/drawing/2014/main" id="{5BCF9102-BD50-543C-7F6E-58AC755E450D}"/>
              </a:ext>
            </a:extLst>
          </p:cNvPr>
          <p:cNvSpPr txBox="1">
            <a:spLocks/>
          </p:cNvSpPr>
          <p:nvPr/>
        </p:nvSpPr>
        <p:spPr>
          <a:xfrm>
            <a:off x="283331" y="2997979"/>
            <a:ext cx="1251760" cy="145603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sz="2000" dirty="0"/>
              <a:t>Bottom 10 titles generate &lt;$8</a:t>
            </a:r>
          </a:p>
        </p:txBody>
      </p:sp>
      <p:sp>
        <p:nvSpPr>
          <p:cNvPr id="12" name="Google Shape;690;p58">
            <a:extLst>
              <a:ext uri="{FF2B5EF4-FFF2-40B4-BE49-F238E27FC236}">
                <a16:creationId xmlns:a16="http://schemas.microsoft.com/office/drawing/2014/main" id="{BDF06618-F9E4-D33A-9E14-7B7335E22CA8}"/>
              </a:ext>
            </a:extLst>
          </p:cNvPr>
          <p:cNvSpPr txBox="1">
            <a:spLocks/>
          </p:cNvSpPr>
          <p:nvPr/>
        </p:nvSpPr>
        <p:spPr>
          <a:xfrm>
            <a:off x="7194172" y="2375709"/>
            <a:ext cx="1251760" cy="260855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US" sz="2000" dirty="0"/>
              <a:t>Revenue is highly skewed.</a:t>
            </a:r>
          </a:p>
          <a:p>
            <a:pPr marL="0" indent="0" algn="ctr"/>
            <a:r>
              <a:rPr lang="en-US" sz="2000" dirty="0"/>
              <a:t>Small # of films make most of money.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7E769327-D13F-120D-9EA6-D49870CFD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076771"/>
              </p:ext>
            </p:extLst>
          </p:nvPr>
        </p:nvGraphicFramePr>
        <p:xfrm>
          <a:off x="2949575" y="1241425"/>
          <a:ext cx="379730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664200" imgH="3873500" progId="Excel.Sheet.12">
                  <p:embed/>
                </p:oleObj>
              </mc:Choice>
              <mc:Fallback>
                <p:oleObj name="Worksheet" r:id="rId3" imgW="5664200" imgH="387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9575" y="1241425"/>
                        <a:ext cx="379730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B84479AF-9C85-BA6B-EBCE-EE55D786D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099" y="1415727"/>
            <a:ext cx="4642979" cy="266030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0E5A7C7-5792-F76B-3D48-E211BC4CB732}"/>
              </a:ext>
            </a:extLst>
          </p:cNvPr>
          <p:cNvSpPr/>
          <p:nvPr/>
        </p:nvSpPr>
        <p:spPr>
          <a:xfrm>
            <a:off x="1944878" y="2622413"/>
            <a:ext cx="246928" cy="24692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BD00C5FC-9CA1-3719-B418-8D0B518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>
            <a:extLst>
              <a:ext uri="{FF2B5EF4-FFF2-40B4-BE49-F238E27FC236}">
                <a16:creationId xmlns:a16="http://schemas.microsoft.com/office/drawing/2014/main" id="{E06EEDB9-B50A-4E75-5C56-F7B823F3F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Customer Lifetime Value</a:t>
            </a:r>
            <a:endParaRPr dirty="0"/>
          </a:p>
        </p:txBody>
      </p:sp>
      <p:sp>
        <p:nvSpPr>
          <p:cNvPr id="706" name="Google Shape;706;p59">
            <a:extLst>
              <a:ext uri="{FF2B5EF4-FFF2-40B4-BE49-F238E27FC236}">
                <a16:creationId xmlns:a16="http://schemas.microsoft.com/office/drawing/2014/main" id="{B06C7888-991A-63F2-0F76-A5CFD4F480C5}"/>
              </a:ext>
            </a:extLst>
          </p:cNvPr>
          <p:cNvSpPr txBox="1"/>
          <p:nvPr/>
        </p:nvSpPr>
        <p:spPr>
          <a:xfrm flipH="1">
            <a:off x="1332373" y="3642963"/>
            <a:ext cx="2461169" cy="133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customers are first movers for premium &amp; loyalty offerings.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707" name="Google Shape;707;p59">
            <a:extLst>
              <a:ext uri="{FF2B5EF4-FFF2-40B4-BE49-F238E27FC236}">
                <a16:creationId xmlns:a16="http://schemas.microsoft.com/office/drawing/2014/main" id="{CCD1A047-F7E5-F658-ACC7-9F0C2C9669FB}"/>
              </a:ext>
            </a:extLst>
          </p:cNvPr>
          <p:cNvGrpSpPr/>
          <p:nvPr/>
        </p:nvGrpSpPr>
        <p:grpSpPr>
          <a:xfrm>
            <a:off x="4352042" y="1797531"/>
            <a:ext cx="4309502" cy="2295449"/>
            <a:chOff x="233350" y="949250"/>
            <a:chExt cx="7137300" cy="3802300"/>
          </a:xfrm>
        </p:grpSpPr>
        <p:sp>
          <p:nvSpPr>
            <p:cNvPr id="708" name="Google Shape;708;p59">
              <a:extLst>
                <a:ext uri="{FF2B5EF4-FFF2-40B4-BE49-F238E27FC236}">
                  <a16:creationId xmlns:a16="http://schemas.microsoft.com/office/drawing/2014/main" id="{2E13B140-6A47-6AB5-FBB7-A4661942E75B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59">
              <a:extLst>
                <a:ext uri="{FF2B5EF4-FFF2-40B4-BE49-F238E27FC236}">
                  <a16:creationId xmlns:a16="http://schemas.microsoft.com/office/drawing/2014/main" id="{C15501F1-675E-F39D-90A3-B888CE96C2EB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59">
              <a:extLst>
                <a:ext uri="{FF2B5EF4-FFF2-40B4-BE49-F238E27FC236}">
                  <a16:creationId xmlns:a16="http://schemas.microsoft.com/office/drawing/2014/main" id="{BB8801C1-290A-FEE5-7C3B-98708F80984E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59">
              <a:extLst>
                <a:ext uri="{FF2B5EF4-FFF2-40B4-BE49-F238E27FC236}">
                  <a16:creationId xmlns:a16="http://schemas.microsoft.com/office/drawing/2014/main" id="{1112CD94-E464-DAF1-0505-2CF489AA7D3E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59">
              <a:extLst>
                <a:ext uri="{FF2B5EF4-FFF2-40B4-BE49-F238E27FC236}">
                  <a16:creationId xmlns:a16="http://schemas.microsoft.com/office/drawing/2014/main" id="{CEEB420E-9B9A-12D2-1EF5-CE1328652308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59">
              <a:extLst>
                <a:ext uri="{FF2B5EF4-FFF2-40B4-BE49-F238E27FC236}">
                  <a16:creationId xmlns:a16="http://schemas.microsoft.com/office/drawing/2014/main" id="{3297A740-307A-769E-A216-982181AF68EB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59">
              <a:extLst>
                <a:ext uri="{FF2B5EF4-FFF2-40B4-BE49-F238E27FC236}">
                  <a16:creationId xmlns:a16="http://schemas.microsoft.com/office/drawing/2014/main" id="{C938BECF-1205-760F-BAE9-DFF2F1040971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59">
              <a:extLst>
                <a:ext uri="{FF2B5EF4-FFF2-40B4-BE49-F238E27FC236}">
                  <a16:creationId xmlns:a16="http://schemas.microsoft.com/office/drawing/2014/main" id="{544541FF-30D9-FA04-3381-DC10D2FF9433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59">
              <a:extLst>
                <a:ext uri="{FF2B5EF4-FFF2-40B4-BE49-F238E27FC236}">
                  <a16:creationId xmlns:a16="http://schemas.microsoft.com/office/drawing/2014/main" id="{22F4EDEF-511E-6F14-03DA-9C763ABB9F7C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59">
              <a:extLst>
                <a:ext uri="{FF2B5EF4-FFF2-40B4-BE49-F238E27FC236}">
                  <a16:creationId xmlns:a16="http://schemas.microsoft.com/office/drawing/2014/main" id="{FDCB68C1-08F5-A34B-819D-A70E2E36C79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59">
              <a:extLst>
                <a:ext uri="{FF2B5EF4-FFF2-40B4-BE49-F238E27FC236}">
                  <a16:creationId xmlns:a16="http://schemas.microsoft.com/office/drawing/2014/main" id="{EE71ADC2-9EC4-06CA-59D4-75FF33B85FF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59">
              <a:extLst>
                <a:ext uri="{FF2B5EF4-FFF2-40B4-BE49-F238E27FC236}">
                  <a16:creationId xmlns:a16="http://schemas.microsoft.com/office/drawing/2014/main" id="{007405E8-D64C-82C9-CBED-C94F4CBAF44D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59">
              <a:extLst>
                <a:ext uri="{FF2B5EF4-FFF2-40B4-BE49-F238E27FC236}">
                  <a16:creationId xmlns:a16="http://schemas.microsoft.com/office/drawing/2014/main" id="{CAB1FE6C-98F5-ED88-C5BC-5FF38BBCFEB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59">
              <a:extLst>
                <a:ext uri="{FF2B5EF4-FFF2-40B4-BE49-F238E27FC236}">
                  <a16:creationId xmlns:a16="http://schemas.microsoft.com/office/drawing/2014/main" id="{A556655A-784F-0F41-6979-D4B97ADE386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59">
              <a:extLst>
                <a:ext uri="{FF2B5EF4-FFF2-40B4-BE49-F238E27FC236}">
                  <a16:creationId xmlns:a16="http://schemas.microsoft.com/office/drawing/2014/main" id="{F80F63DB-0668-543F-0B39-C99ED5C8AE88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59">
              <a:extLst>
                <a:ext uri="{FF2B5EF4-FFF2-40B4-BE49-F238E27FC236}">
                  <a16:creationId xmlns:a16="http://schemas.microsoft.com/office/drawing/2014/main" id="{F42A58A6-93B5-F5C0-8401-89F4A42C60C2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59">
              <a:extLst>
                <a:ext uri="{FF2B5EF4-FFF2-40B4-BE49-F238E27FC236}">
                  <a16:creationId xmlns:a16="http://schemas.microsoft.com/office/drawing/2014/main" id="{3D9F6BCF-5327-8934-63C3-E33B42596CD7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59">
              <a:extLst>
                <a:ext uri="{FF2B5EF4-FFF2-40B4-BE49-F238E27FC236}">
                  <a16:creationId xmlns:a16="http://schemas.microsoft.com/office/drawing/2014/main" id="{DC56249C-42B2-9B5D-1DC3-A8D673DCA4D2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59">
              <a:extLst>
                <a:ext uri="{FF2B5EF4-FFF2-40B4-BE49-F238E27FC236}">
                  <a16:creationId xmlns:a16="http://schemas.microsoft.com/office/drawing/2014/main" id="{567B7012-E6B1-7551-6885-58A782C7A86A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59">
              <a:extLst>
                <a:ext uri="{FF2B5EF4-FFF2-40B4-BE49-F238E27FC236}">
                  <a16:creationId xmlns:a16="http://schemas.microsoft.com/office/drawing/2014/main" id="{A9F5D1EA-3542-6662-4A41-FBDBB619337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59">
              <a:extLst>
                <a:ext uri="{FF2B5EF4-FFF2-40B4-BE49-F238E27FC236}">
                  <a16:creationId xmlns:a16="http://schemas.microsoft.com/office/drawing/2014/main" id="{0448D7A7-2F40-A304-0508-91DB2D6C2BD2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59">
              <a:extLst>
                <a:ext uri="{FF2B5EF4-FFF2-40B4-BE49-F238E27FC236}">
                  <a16:creationId xmlns:a16="http://schemas.microsoft.com/office/drawing/2014/main" id="{1AA44075-0224-BF20-F3FD-7622D81F41E2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59">
              <a:extLst>
                <a:ext uri="{FF2B5EF4-FFF2-40B4-BE49-F238E27FC236}">
                  <a16:creationId xmlns:a16="http://schemas.microsoft.com/office/drawing/2014/main" id="{5033E6DB-B92E-A171-8305-8B54BF2185B6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59">
              <a:extLst>
                <a:ext uri="{FF2B5EF4-FFF2-40B4-BE49-F238E27FC236}">
                  <a16:creationId xmlns:a16="http://schemas.microsoft.com/office/drawing/2014/main" id="{E7ABCCCC-600A-DB9F-5E0A-814BF276FFE6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59">
              <a:extLst>
                <a:ext uri="{FF2B5EF4-FFF2-40B4-BE49-F238E27FC236}">
                  <a16:creationId xmlns:a16="http://schemas.microsoft.com/office/drawing/2014/main" id="{9AB2918F-C9AE-F488-277E-06F7C9908E55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59">
              <a:extLst>
                <a:ext uri="{FF2B5EF4-FFF2-40B4-BE49-F238E27FC236}">
                  <a16:creationId xmlns:a16="http://schemas.microsoft.com/office/drawing/2014/main" id="{D2CCE450-6F4A-70F3-3A80-6A734248BA7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59">
              <a:extLst>
                <a:ext uri="{FF2B5EF4-FFF2-40B4-BE49-F238E27FC236}">
                  <a16:creationId xmlns:a16="http://schemas.microsoft.com/office/drawing/2014/main" id="{3AAF1745-FB97-1665-47C9-5AF1991258D3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59">
              <a:extLst>
                <a:ext uri="{FF2B5EF4-FFF2-40B4-BE49-F238E27FC236}">
                  <a16:creationId xmlns:a16="http://schemas.microsoft.com/office/drawing/2014/main" id="{47708323-E271-2D79-8EA3-0373B5E7D18C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59">
              <a:extLst>
                <a:ext uri="{FF2B5EF4-FFF2-40B4-BE49-F238E27FC236}">
                  <a16:creationId xmlns:a16="http://schemas.microsoft.com/office/drawing/2014/main" id="{72F373F4-3D43-55C3-5133-591375D02C2B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59">
              <a:extLst>
                <a:ext uri="{FF2B5EF4-FFF2-40B4-BE49-F238E27FC236}">
                  <a16:creationId xmlns:a16="http://schemas.microsoft.com/office/drawing/2014/main" id="{212B6F8B-454B-A081-AF0E-72EAA3740F76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59">
              <a:extLst>
                <a:ext uri="{FF2B5EF4-FFF2-40B4-BE49-F238E27FC236}">
                  <a16:creationId xmlns:a16="http://schemas.microsoft.com/office/drawing/2014/main" id="{6AEFEDB8-DD56-AD90-B2B6-5B1004FCF521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59">
              <a:extLst>
                <a:ext uri="{FF2B5EF4-FFF2-40B4-BE49-F238E27FC236}">
                  <a16:creationId xmlns:a16="http://schemas.microsoft.com/office/drawing/2014/main" id="{A5E6C5A9-8645-A663-BF9C-152A89F52696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9">
              <a:extLst>
                <a:ext uri="{FF2B5EF4-FFF2-40B4-BE49-F238E27FC236}">
                  <a16:creationId xmlns:a16="http://schemas.microsoft.com/office/drawing/2014/main" id="{DB178DCB-9129-BCEB-EA5A-8A576E8E2ADA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59">
              <a:extLst>
                <a:ext uri="{FF2B5EF4-FFF2-40B4-BE49-F238E27FC236}">
                  <a16:creationId xmlns:a16="http://schemas.microsoft.com/office/drawing/2014/main" id="{0901FA21-6E8F-E5FE-1EBC-B15BEAFB0EFD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59">
              <a:extLst>
                <a:ext uri="{FF2B5EF4-FFF2-40B4-BE49-F238E27FC236}">
                  <a16:creationId xmlns:a16="http://schemas.microsoft.com/office/drawing/2014/main" id="{E4F79CB9-826A-A400-D4CF-2A185E762632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59">
              <a:extLst>
                <a:ext uri="{FF2B5EF4-FFF2-40B4-BE49-F238E27FC236}">
                  <a16:creationId xmlns:a16="http://schemas.microsoft.com/office/drawing/2014/main" id="{3DE4C5EB-9BB7-694A-933E-B71B3C2564B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59">
              <a:extLst>
                <a:ext uri="{FF2B5EF4-FFF2-40B4-BE49-F238E27FC236}">
                  <a16:creationId xmlns:a16="http://schemas.microsoft.com/office/drawing/2014/main" id="{0259A73A-B7AB-BC21-ABA5-8F64BACC3EA2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59">
              <a:extLst>
                <a:ext uri="{FF2B5EF4-FFF2-40B4-BE49-F238E27FC236}">
                  <a16:creationId xmlns:a16="http://schemas.microsoft.com/office/drawing/2014/main" id="{D85E5F3C-C153-8236-423B-D6A462FD2F5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59">
              <a:extLst>
                <a:ext uri="{FF2B5EF4-FFF2-40B4-BE49-F238E27FC236}">
                  <a16:creationId xmlns:a16="http://schemas.microsoft.com/office/drawing/2014/main" id="{0D6926C2-CCD2-44F1-9CEC-938F650FE064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59">
              <a:extLst>
                <a:ext uri="{FF2B5EF4-FFF2-40B4-BE49-F238E27FC236}">
                  <a16:creationId xmlns:a16="http://schemas.microsoft.com/office/drawing/2014/main" id="{6B058F1C-366D-1B01-F357-53E580E39FF0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59">
              <a:extLst>
                <a:ext uri="{FF2B5EF4-FFF2-40B4-BE49-F238E27FC236}">
                  <a16:creationId xmlns:a16="http://schemas.microsoft.com/office/drawing/2014/main" id="{8AAAF95F-B9C7-6048-7BBA-017E992DD14B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59">
              <a:extLst>
                <a:ext uri="{FF2B5EF4-FFF2-40B4-BE49-F238E27FC236}">
                  <a16:creationId xmlns:a16="http://schemas.microsoft.com/office/drawing/2014/main" id="{5283833C-D86D-FE9B-F48F-26F479F7222A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59">
              <a:extLst>
                <a:ext uri="{FF2B5EF4-FFF2-40B4-BE49-F238E27FC236}">
                  <a16:creationId xmlns:a16="http://schemas.microsoft.com/office/drawing/2014/main" id="{E205D339-4890-525D-9DF5-55531E9136A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59">
              <a:extLst>
                <a:ext uri="{FF2B5EF4-FFF2-40B4-BE49-F238E27FC236}">
                  <a16:creationId xmlns:a16="http://schemas.microsoft.com/office/drawing/2014/main" id="{9741DAC9-5098-5979-6214-28D3B45D924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59">
              <a:extLst>
                <a:ext uri="{FF2B5EF4-FFF2-40B4-BE49-F238E27FC236}">
                  <a16:creationId xmlns:a16="http://schemas.microsoft.com/office/drawing/2014/main" id="{A5E8C138-3E1D-BDD9-F5AA-7DC7FB9AFCC6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59">
              <a:extLst>
                <a:ext uri="{FF2B5EF4-FFF2-40B4-BE49-F238E27FC236}">
                  <a16:creationId xmlns:a16="http://schemas.microsoft.com/office/drawing/2014/main" id="{F3CF9148-2DED-F595-133E-0359F17F661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59">
              <a:extLst>
                <a:ext uri="{FF2B5EF4-FFF2-40B4-BE49-F238E27FC236}">
                  <a16:creationId xmlns:a16="http://schemas.microsoft.com/office/drawing/2014/main" id="{7467B082-40DF-EB2B-513C-A2047C1706B9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59">
              <a:extLst>
                <a:ext uri="{FF2B5EF4-FFF2-40B4-BE49-F238E27FC236}">
                  <a16:creationId xmlns:a16="http://schemas.microsoft.com/office/drawing/2014/main" id="{C0206949-F7B5-6DE6-017F-2FA7910B111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59">
              <a:extLst>
                <a:ext uri="{FF2B5EF4-FFF2-40B4-BE49-F238E27FC236}">
                  <a16:creationId xmlns:a16="http://schemas.microsoft.com/office/drawing/2014/main" id="{BF7F3E47-ED1A-9D64-2B62-E4AFBA270F5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59">
              <a:extLst>
                <a:ext uri="{FF2B5EF4-FFF2-40B4-BE49-F238E27FC236}">
                  <a16:creationId xmlns:a16="http://schemas.microsoft.com/office/drawing/2014/main" id="{2B19160F-03CE-AE64-84FD-16825BCBCE06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59">
              <a:extLst>
                <a:ext uri="{FF2B5EF4-FFF2-40B4-BE49-F238E27FC236}">
                  <a16:creationId xmlns:a16="http://schemas.microsoft.com/office/drawing/2014/main" id="{86287C80-F5C7-FBE2-15D8-0BB59FE13E75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1" name="Google Shape;761;p59">
            <a:extLst>
              <a:ext uri="{FF2B5EF4-FFF2-40B4-BE49-F238E27FC236}">
                <a16:creationId xmlns:a16="http://schemas.microsoft.com/office/drawing/2014/main" id="{3F8A3770-9654-A95F-2227-CDB669B91122}"/>
              </a:ext>
            </a:extLst>
          </p:cNvPr>
          <p:cNvSpPr txBox="1"/>
          <p:nvPr/>
        </p:nvSpPr>
        <p:spPr>
          <a:xfrm flipH="1">
            <a:off x="1423004" y="2561264"/>
            <a:ext cx="246116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VIPs exist globally, not tied to single geography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2" name="Google Shape;762;p59">
            <a:extLst>
              <a:ext uri="{FF2B5EF4-FFF2-40B4-BE49-F238E27FC236}">
                <a16:creationId xmlns:a16="http://schemas.microsoft.com/office/drawing/2014/main" id="{5F659438-659F-8CF0-D431-E4C61B825F4B}"/>
              </a:ext>
            </a:extLst>
          </p:cNvPr>
          <p:cNvSpPr txBox="1"/>
          <p:nvPr/>
        </p:nvSpPr>
        <p:spPr>
          <a:xfrm flipH="1">
            <a:off x="1405113" y="1394594"/>
            <a:ext cx="2479061" cy="79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Top customers contribute $160-$210 each.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3" name="Google Shape;763;p59">
            <a:extLst>
              <a:ext uri="{FF2B5EF4-FFF2-40B4-BE49-F238E27FC236}">
                <a16:creationId xmlns:a16="http://schemas.microsoft.com/office/drawing/2014/main" id="{BF707B5C-6965-7EC8-EC72-E80636078D3A}"/>
              </a:ext>
            </a:extLst>
          </p:cNvPr>
          <p:cNvSpPr/>
          <p:nvPr/>
        </p:nvSpPr>
        <p:spPr>
          <a:xfrm>
            <a:off x="986775" y="2616756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59">
            <a:extLst>
              <a:ext uri="{FF2B5EF4-FFF2-40B4-BE49-F238E27FC236}">
                <a16:creationId xmlns:a16="http://schemas.microsoft.com/office/drawing/2014/main" id="{A5122BC1-8E94-18CA-09E0-9B8185E17B1C}"/>
              </a:ext>
            </a:extLst>
          </p:cNvPr>
          <p:cNvSpPr/>
          <p:nvPr/>
        </p:nvSpPr>
        <p:spPr>
          <a:xfrm>
            <a:off x="986775" y="1537313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5" name="Google Shape;765;p59">
            <a:extLst>
              <a:ext uri="{FF2B5EF4-FFF2-40B4-BE49-F238E27FC236}">
                <a16:creationId xmlns:a16="http://schemas.microsoft.com/office/drawing/2014/main" id="{71F42FEC-75B0-C7BC-F6F9-F3FE7013F2F9}"/>
              </a:ext>
            </a:extLst>
          </p:cNvPr>
          <p:cNvSpPr/>
          <p:nvPr/>
        </p:nvSpPr>
        <p:spPr>
          <a:xfrm>
            <a:off x="986775" y="3696200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p59">
            <a:extLst>
              <a:ext uri="{FF2B5EF4-FFF2-40B4-BE49-F238E27FC236}">
                <a16:creationId xmlns:a16="http://schemas.microsoft.com/office/drawing/2014/main" id="{9B84DF43-D363-F50D-5022-118CABFB7227}"/>
              </a:ext>
            </a:extLst>
          </p:cNvPr>
          <p:cNvSpPr/>
          <p:nvPr/>
        </p:nvSpPr>
        <p:spPr>
          <a:xfrm>
            <a:off x="5503322" y="3312275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9">
            <a:extLst>
              <a:ext uri="{FF2B5EF4-FFF2-40B4-BE49-F238E27FC236}">
                <a16:creationId xmlns:a16="http://schemas.microsoft.com/office/drawing/2014/main" id="{5C2F67EF-7A2F-E667-EEE9-A04474593672}"/>
              </a:ext>
            </a:extLst>
          </p:cNvPr>
          <p:cNvSpPr/>
          <p:nvPr/>
        </p:nvSpPr>
        <p:spPr>
          <a:xfrm>
            <a:off x="5000744" y="2489974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59">
            <a:extLst>
              <a:ext uri="{FF2B5EF4-FFF2-40B4-BE49-F238E27FC236}">
                <a16:creationId xmlns:a16="http://schemas.microsoft.com/office/drawing/2014/main" id="{9FDD06A1-DF9E-E2FE-9DA5-262BE961BDAB}"/>
              </a:ext>
            </a:extLst>
          </p:cNvPr>
          <p:cNvSpPr/>
          <p:nvPr/>
        </p:nvSpPr>
        <p:spPr>
          <a:xfrm>
            <a:off x="6967689" y="3356302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62;p59">
            <a:extLst>
              <a:ext uri="{FF2B5EF4-FFF2-40B4-BE49-F238E27FC236}">
                <a16:creationId xmlns:a16="http://schemas.microsoft.com/office/drawing/2014/main" id="{11B63813-2AC2-8CDB-832A-E17783B8A4E4}"/>
              </a:ext>
            </a:extLst>
          </p:cNvPr>
          <p:cNvSpPr txBox="1"/>
          <p:nvPr/>
        </p:nvSpPr>
        <p:spPr>
          <a:xfrm flipH="1">
            <a:off x="7112781" y="3827759"/>
            <a:ext cx="149033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(1) Eleanor Hunt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$211.55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Réunion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762;p59">
            <a:extLst>
              <a:ext uri="{FF2B5EF4-FFF2-40B4-BE49-F238E27FC236}">
                <a16:creationId xmlns:a16="http://schemas.microsoft.com/office/drawing/2014/main" id="{9E07E45D-8BAC-B0C1-A986-209A8915115F}"/>
              </a:ext>
            </a:extLst>
          </p:cNvPr>
          <p:cNvSpPr txBox="1"/>
          <p:nvPr/>
        </p:nvSpPr>
        <p:spPr>
          <a:xfrm flipH="1">
            <a:off x="3926439" y="1272593"/>
            <a:ext cx="149033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(2) Karl Seal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$208.58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United States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" name="Google Shape;762;p59">
            <a:extLst>
              <a:ext uri="{FF2B5EF4-FFF2-40B4-BE49-F238E27FC236}">
                <a16:creationId xmlns:a16="http://schemas.microsoft.com/office/drawing/2014/main" id="{E17F2718-7237-E32D-3385-449A3B090820}"/>
              </a:ext>
            </a:extLst>
          </p:cNvPr>
          <p:cNvSpPr txBox="1"/>
          <p:nvPr/>
        </p:nvSpPr>
        <p:spPr>
          <a:xfrm flipH="1">
            <a:off x="5064480" y="4162604"/>
            <a:ext cx="1668240" cy="8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(3) Marion Snyder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$194.61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Brazil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87C3E-7EEF-7E92-2F23-AE429AEB4856}"/>
              </a:ext>
            </a:extLst>
          </p:cNvPr>
          <p:cNvCxnSpPr>
            <a:cxnSpLocks/>
          </p:cNvCxnSpPr>
          <p:nvPr/>
        </p:nvCxnSpPr>
        <p:spPr>
          <a:xfrm>
            <a:off x="5676122" y="3520552"/>
            <a:ext cx="0" cy="6420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113E04-86EE-7A58-F5E3-E6246CDB2B67}"/>
              </a:ext>
            </a:extLst>
          </p:cNvPr>
          <p:cNvCxnSpPr>
            <a:cxnSpLocks/>
          </p:cNvCxnSpPr>
          <p:nvPr/>
        </p:nvCxnSpPr>
        <p:spPr>
          <a:xfrm>
            <a:off x="7181212" y="3580797"/>
            <a:ext cx="454340" cy="29483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F3BAE8-0D8E-283F-44CA-B645114DD13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71604" y="2074287"/>
            <a:ext cx="473671" cy="5460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0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>
            <a:spLocks noGrp="1"/>
          </p:cNvSpPr>
          <p:nvPr>
            <p:ph type="title"/>
          </p:nvPr>
        </p:nvSpPr>
        <p:spPr>
          <a:xfrm>
            <a:off x="1580250" y="533264"/>
            <a:ext cx="5983500" cy="641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Strategic Insight Summary</a:t>
            </a:r>
            <a:endParaRPr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6877-739A-FE58-5D3B-F0A18AF83B8B}"/>
              </a:ext>
            </a:extLst>
          </p:cNvPr>
          <p:cNvSpPr txBox="1"/>
          <p:nvPr/>
        </p:nvSpPr>
        <p:spPr>
          <a:xfrm>
            <a:off x="996846" y="1034292"/>
            <a:ext cx="71503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Asia-Pacific shows stronger rental pricing tolerance, making it a priority for digital expansion.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International demand is evident – increase multilingual titles to grow adoption in non-English markets.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Phase rollout: India, China, US </a:t>
            </a: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 Japan, Mexico, Brazil, Russia as Wave 2.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Genre trends show Sports, Sci-Fi, and Animation deliver higher-value rentals; prioritize their digital availability.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  <a:sym typeface="Wingdings" pitchFamily="2" charset="2"/>
              </a:rPr>
              <a:t>Tailor pricing by region to protect margins while driving store-to-stream conversion.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Support digital rollout with continuous testing of content performance to refine catalogue and spend.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endParaRPr lang="en-GB" sz="1400" dirty="0">
              <a:solidFill>
                <a:schemeClr val="accent1"/>
              </a:solidFill>
              <a:latin typeface="Didact Gothic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Remaining Questions/Next Analysis</a:t>
            </a:r>
            <a:endParaRPr dirty="0"/>
          </a:p>
        </p:txBody>
      </p:sp>
      <p:sp>
        <p:nvSpPr>
          <p:cNvPr id="427" name="Google Shape;427;p44"/>
          <p:cNvSpPr txBox="1">
            <a:spLocks noGrp="1"/>
          </p:cNvSpPr>
          <p:nvPr>
            <p:ph type="subTitle" idx="1"/>
          </p:nvPr>
        </p:nvSpPr>
        <p:spPr>
          <a:xfrm>
            <a:off x="1122947" y="1112199"/>
            <a:ext cx="7307953" cy="3769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Can we predict digital demand by leveraging rental revenue and genre trends?</a:t>
            </a:r>
            <a:endParaRPr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What pricing tiers maximize conversion in high-potential markets like India and China?</a:t>
            </a:r>
            <a:endParaRPr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Which cities drive strongest store-to-stream customer shifts?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✰"/>
            </a:pPr>
            <a:r>
              <a:rPr lang="en-US" sz="2400" dirty="0"/>
              <a:t>How should regional infrastructure (bandwidth, delivery paths) be prioritized to reduce streaming friction?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2"/>
          <p:cNvSpPr txBox="1">
            <a:spLocks noGrp="1"/>
          </p:cNvSpPr>
          <p:nvPr>
            <p:ph type="title"/>
          </p:nvPr>
        </p:nvSpPr>
        <p:spPr>
          <a:xfrm>
            <a:off x="2347938" y="79569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153" name="Google Shape;1153;p72"/>
          <p:cNvSpPr txBox="1">
            <a:spLocks noGrp="1"/>
          </p:cNvSpPr>
          <p:nvPr>
            <p:ph type="subTitle" idx="1"/>
          </p:nvPr>
        </p:nvSpPr>
        <p:spPr>
          <a:xfrm>
            <a:off x="1663908" y="1854395"/>
            <a:ext cx="5816184" cy="1556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  <a:hlinkClick r:id="rId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  <a:hlinkClick r:id="rId4"/>
              </a:rPr>
              <a:t>Top Customers by Countries Map (Where Fans Are)</a:t>
            </a:r>
            <a:endParaRPr lang="en-US" sz="16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  <a:hlinkClick r:id="rId5"/>
              </a:rPr>
              <a:t>High-Affinity Map</a:t>
            </a:r>
            <a:endParaRPr sz="2400" dirty="0">
              <a:solidFill>
                <a:schemeClr val="lt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 flipH="1">
            <a:off x="689379" y="322761"/>
            <a:ext cx="4139532" cy="10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Streaming! </a:t>
            </a:r>
            <a:br>
              <a:rPr lang="en" dirty="0"/>
            </a:br>
            <a:r>
              <a:rPr lang="en" dirty="0"/>
              <a:t>Goodbye Status Quo</a:t>
            </a:r>
            <a:endParaRPr dirty="0"/>
          </a:p>
        </p:txBody>
      </p:sp>
      <p:sp>
        <p:nvSpPr>
          <p:cNvPr id="383" name="Google Shape;383;p39"/>
          <p:cNvSpPr txBox="1">
            <a:spLocks noGrp="1"/>
          </p:cNvSpPr>
          <p:nvPr>
            <p:ph type="subTitle" idx="1"/>
          </p:nvPr>
        </p:nvSpPr>
        <p:spPr>
          <a:xfrm flipH="1">
            <a:off x="689379" y="1328462"/>
            <a:ext cx="6831523" cy="339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Rockbuster</a:t>
            </a:r>
            <a:r>
              <a:rPr lang="en-US" sz="1600" dirty="0"/>
              <a:t> Stealth LLC is a once-iconic movie rental brand with global reach.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But the rules have changed. Streaming giants like Netflix and Amazon Prime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have rewritten customer expectations and have killed demand for physical rentals.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win again, </a:t>
            </a:r>
            <a:r>
              <a:rPr lang="en-US" sz="1600" dirty="0" err="1"/>
              <a:t>Rockbuster</a:t>
            </a:r>
            <a:r>
              <a:rPr lang="en-US" sz="1600" dirty="0"/>
              <a:t> must evolve.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reclaim relevance, </a:t>
            </a:r>
            <a:r>
              <a:rPr lang="en-US" sz="1600" dirty="0" err="1"/>
              <a:t>Rockbuster</a:t>
            </a:r>
            <a:r>
              <a:rPr lang="en-US" sz="1600" dirty="0"/>
              <a:t> plans to leverage its existing film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Licenses and launch a global streaming platform. This shift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demands evidence-based strategy.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analysis provides the data intelligence required to</a:t>
            </a:r>
          </a:p>
          <a:p>
            <a:pPr marL="0" indent="0">
              <a:buNone/>
            </a:pPr>
            <a:r>
              <a:rPr lang="en-US" sz="1600" dirty="0"/>
              <a:t> lead </a:t>
            </a:r>
            <a:r>
              <a:rPr lang="en-US" sz="1600" dirty="0" err="1"/>
              <a:t>Rockbuster’s</a:t>
            </a:r>
            <a:r>
              <a:rPr lang="en-US" sz="1600" dirty="0"/>
              <a:t> transformation from rental relic to streaming contender.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4454D-FA25-B243-DFDD-F52A983FCE38}"/>
              </a:ext>
            </a:extLst>
          </p:cNvPr>
          <p:cNvGrpSpPr/>
          <p:nvPr/>
        </p:nvGrpSpPr>
        <p:grpSpPr>
          <a:xfrm>
            <a:off x="7414250" y="2154216"/>
            <a:ext cx="1382963" cy="2827921"/>
            <a:chOff x="7414250" y="2170258"/>
            <a:chExt cx="1382963" cy="2827921"/>
          </a:xfrm>
        </p:grpSpPr>
        <p:grpSp>
          <p:nvGrpSpPr>
            <p:cNvPr id="10" name="Google Shape;691;p58">
              <a:extLst>
                <a:ext uri="{FF2B5EF4-FFF2-40B4-BE49-F238E27FC236}">
                  <a16:creationId xmlns:a16="http://schemas.microsoft.com/office/drawing/2014/main" id="{06D3592A-B823-3A89-8FBC-B8F28D63537C}"/>
                </a:ext>
              </a:extLst>
            </p:cNvPr>
            <p:cNvGrpSpPr/>
            <p:nvPr/>
          </p:nvGrpSpPr>
          <p:grpSpPr>
            <a:xfrm>
              <a:off x="7414250" y="2170258"/>
              <a:ext cx="1382963" cy="2827921"/>
              <a:chOff x="5305425" y="714375"/>
              <a:chExt cx="1943100" cy="3733800"/>
            </a:xfrm>
          </p:grpSpPr>
          <p:sp>
            <p:nvSpPr>
              <p:cNvPr id="11" name="Google Shape;692;p58">
                <a:extLst>
                  <a:ext uri="{FF2B5EF4-FFF2-40B4-BE49-F238E27FC236}">
                    <a16:creationId xmlns:a16="http://schemas.microsoft.com/office/drawing/2014/main" id="{A168E578-73A2-387C-25AB-149B3E77B633}"/>
                  </a:ext>
                </a:extLst>
              </p:cNvPr>
              <p:cNvSpPr/>
              <p:nvPr/>
            </p:nvSpPr>
            <p:spPr>
              <a:xfrm>
                <a:off x="5305425" y="714375"/>
                <a:ext cx="1943100" cy="3733800"/>
              </a:xfrm>
              <a:prstGeom prst="roundRect">
                <a:avLst>
                  <a:gd name="adj" fmla="val 11054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93;p58">
                <a:extLst>
                  <a:ext uri="{FF2B5EF4-FFF2-40B4-BE49-F238E27FC236}">
                    <a16:creationId xmlns:a16="http://schemas.microsoft.com/office/drawing/2014/main" id="{FD470C52-65E0-67AA-0D89-611E0A4B6CA2}"/>
                  </a:ext>
                </a:extLst>
              </p:cNvPr>
              <p:cNvCxnSpPr/>
              <p:nvPr/>
            </p:nvCxnSpPr>
            <p:spPr>
              <a:xfrm>
                <a:off x="5433975" y="4105275"/>
                <a:ext cx="168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" name="Google Shape;694;p58">
                <a:extLst>
                  <a:ext uri="{FF2B5EF4-FFF2-40B4-BE49-F238E27FC236}">
                    <a16:creationId xmlns:a16="http://schemas.microsoft.com/office/drawing/2014/main" id="{9DA991D2-4ED4-8481-8C0F-B5A504D5A15A}"/>
                  </a:ext>
                </a:extLst>
              </p:cNvPr>
              <p:cNvGrpSpPr/>
              <p:nvPr/>
            </p:nvGrpSpPr>
            <p:grpSpPr>
              <a:xfrm>
                <a:off x="5976900" y="4188200"/>
                <a:ext cx="600150" cy="153900"/>
                <a:chOff x="5984729" y="3340475"/>
                <a:chExt cx="600150" cy="153900"/>
              </a:xfrm>
            </p:grpSpPr>
            <p:sp>
              <p:nvSpPr>
                <p:cNvPr id="15" name="Google Shape;695;p58">
                  <a:extLst>
                    <a:ext uri="{FF2B5EF4-FFF2-40B4-BE49-F238E27FC236}">
                      <a16:creationId xmlns:a16="http://schemas.microsoft.com/office/drawing/2014/main" id="{D8CD1D4B-B7B8-BF15-BC79-CC507E0E2EC6}"/>
                    </a:ext>
                  </a:extLst>
                </p:cNvPr>
                <p:cNvSpPr/>
                <p:nvPr/>
              </p:nvSpPr>
              <p:spPr>
                <a:xfrm>
                  <a:off x="598472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96;p58">
                  <a:extLst>
                    <a:ext uri="{FF2B5EF4-FFF2-40B4-BE49-F238E27FC236}">
                      <a16:creationId xmlns:a16="http://schemas.microsoft.com/office/drawing/2014/main" id="{4A94C6FF-8B86-B70A-3657-7E8A62D19886}"/>
                    </a:ext>
                  </a:extLst>
                </p:cNvPr>
                <p:cNvSpPr/>
                <p:nvPr/>
              </p:nvSpPr>
              <p:spPr>
                <a:xfrm>
                  <a:off x="621332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97;p58">
                  <a:extLst>
                    <a:ext uri="{FF2B5EF4-FFF2-40B4-BE49-F238E27FC236}">
                      <a16:creationId xmlns:a16="http://schemas.microsoft.com/office/drawing/2014/main" id="{6090E87A-35F3-2466-86A0-32FB8B07CCEF}"/>
                    </a:ext>
                  </a:extLst>
                </p:cNvPr>
                <p:cNvSpPr/>
                <p:nvPr/>
              </p:nvSpPr>
              <p:spPr>
                <a:xfrm>
                  <a:off x="6422879" y="3340475"/>
                  <a:ext cx="162000" cy="1539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" name="Google Shape;698;p58">
                <a:extLst>
                  <a:ext uri="{FF2B5EF4-FFF2-40B4-BE49-F238E27FC236}">
                    <a16:creationId xmlns:a16="http://schemas.microsoft.com/office/drawing/2014/main" id="{3179DABC-00C5-90F5-C3DE-6A9D22E1C99D}"/>
                  </a:ext>
                </a:extLst>
              </p:cNvPr>
              <p:cNvCxnSpPr/>
              <p:nvPr/>
            </p:nvCxnSpPr>
            <p:spPr>
              <a:xfrm>
                <a:off x="6105525" y="890653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8" name="Google Shape;699;p58">
              <a:extLst>
                <a:ext uri="{FF2B5EF4-FFF2-40B4-BE49-F238E27FC236}">
                  <a16:creationId xmlns:a16="http://schemas.microsoft.com/office/drawing/2014/main" id="{B01E1A38-C567-06CF-797B-96835E8902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0902" y="2366574"/>
              <a:ext cx="1184818" cy="2241705"/>
            </a:xfrm>
            <a:prstGeom prst="roundRect">
              <a:avLst>
                <a:gd name="adj" fmla="val 9046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Business Questions</a:t>
            </a:r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3"/>
          </p:nvPr>
        </p:nvSpPr>
        <p:spPr>
          <a:xfrm>
            <a:off x="4710727" y="126481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3" name="Google Shape;393;p40"/>
          <p:cNvSpPr txBox="1">
            <a:spLocks noGrp="1"/>
          </p:cNvSpPr>
          <p:nvPr>
            <p:ph type="title" idx="4"/>
          </p:nvPr>
        </p:nvSpPr>
        <p:spPr>
          <a:xfrm>
            <a:off x="4710727" y="297735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5"/>
          </p:nvPr>
        </p:nvSpPr>
        <p:spPr>
          <a:xfrm>
            <a:off x="5680027" y="1352040"/>
            <a:ext cx="3223341" cy="1171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Where are our most valuable customers located today?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6"/>
          </p:nvPr>
        </p:nvSpPr>
        <p:spPr>
          <a:xfrm>
            <a:off x="5680027" y="3247601"/>
            <a:ext cx="3223341" cy="1762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 pitchFamily="2" charset="0"/>
              </a:rPr>
              <a:t>How do we leverage data to unlock smarter expansion and future-proof </a:t>
            </a:r>
            <a:r>
              <a:rPr lang="en-US" sz="2400" dirty="0" err="1">
                <a:latin typeface="Didact Gothic" pitchFamily="2" charset="0"/>
              </a:rPr>
              <a:t>Rockbuster’s</a:t>
            </a:r>
            <a:r>
              <a:rPr lang="en-US" sz="2400" dirty="0">
                <a:latin typeface="Didact Gothic" pitchFamily="2" charset="0"/>
              </a:rPr>
              <a:t> brand?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398" name="Google Shape;398;p40"/>
          <p:cNvSpPr txBox="1">
            <a:spLocks noGrp="1"/>
          </p:cNvSpPr>
          <p:nvPr>
            <p:ph type="title" idx="9"/>
          </p:nvPr>
        </p:nvSpPr>
        <p:spPr>
          <a:xfrm>
            <a:off x="360152" y="1264816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 idx="13"/>
          </p:nvPr>
        </p:nvSpPr>
        <p:spPr>
          <a:xfrm>
            <a:off x="360152" y="3013983"/>
            <a:ext cx="969300" cy="8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4"/>
          </p:nvPr>
        </p:nvSpPr>
        <p:spPr>
          <a:xfrm>
            <a:off x="1329452" y="1300435"/>
            <a:ext cx="3381275" cy="1281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Which markets will give </a:t>
            </a:r>
            <a:r>
              <a:rPr lang="en" sz="2400" dirty="0" err="1">
                <a:latin typeface="Didact Gothic" pitchFamily="2" charset="0"/>
              </a:rPr>
              <a:t>Rockbuster</a:t>
            </a:r>
            <a:r>
              <a:rPr lang="en" sz="2400" dirty="0">
                <a:latin typeface="Didact Gothic" pitchFamily="2" charset="0"/>
              </a:rPr>
              <a:t> the biggest footprint at launch?</a:t>
            </a:r>
            <a:endParaRPr sz="2400" dirty="0">
              <a:latin typeface="Didact Gothic" pitchFamily="2" charset="0"/>
            </a:endParaRPr>
          </a:p>
        </p:txBody>
      </p:sp>
      <p:sp>
        <p:nvSpPr>
          <p:cNvPr id="401" name="Google Shape;401;p40"/>
          <p:cNvSpPr txBox="1">
            <a:spLocks noGrp="1"/>
          </p:cNvSpPr>
          <p:nvPr>
            <p:ph type="subTitle" idx="15"/>
          </p:nvPr>
        </p:nvSpPr>
        <p:spPr>
          <a:xfrm>
            <a:off x="1329452" y="3070643"/>
            <a:ext cx="3196316" cy="1281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Didact Gothic" pitchFamily="2" charset="0"/>
              </a:rPr>
              <a:t>Which film and genres win, and which fail to monetize?</a:t>
            </a:r>
            <a:endParaRPr sz="2400" dirty="0">
              <a:latin typeface="Didact Gothic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>
            <a:spLocks noGrp="1"/>
          </p:cNvSpPr>
          <p:nvPr>
            <p:ph type="title"/>
          </p:nvPr>
        </p:nvSpPr>
        <p:spPr>
          <a:xfrm>
            <a:off x="720000" y="249563"/>
            <a:ext cx="7704000" cy="97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Rental Economics Snapshot</a:t>
            </a:r>
            <a:br>
              <a:rPr lang="en" sz="3600"/>
            </a:br>
            <a:r>
              <a:rPr lang="en" sz="2400">
                <a:solidFill>
                  <a:schemeClr val="tx2"/>
                </a:solidFill>
                <a:latin typeface="Didact Gothic" pitchFamily="2" charset="0"/>
              </a:rPr>
              <a:t>Stable pricing and engagement levels</a:t>
            </a:r>
            <a:endParaRPr sz="3600">
              <a:solidFill>
                <a:schemeClr val="tx2"/>
              </a:solidFill>
            </a:endParaRPr>
          </a:p>
        </p:txBody>
      </p:sp>
      <p:sp>
        <p:nvSpPr>
          <p:cNvPr id="492" name="Google Shape;492;p47"/>
          <p:cNvSpPr txBox="1">
            <a:spLocks noGrp="1"/>
          </p:cNvSpPr>
          <p:nvPr>
            <p:ph type="subTitle" idx="1"/>
          </p:nvPr>
        </p:nvSpPr>
        <p:spPr>
          <a:xfrm>
            <a:off x="912999" y="1649545"/>
            <a:ext cx="1415685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Rental Rate</a:t>
            </a:r>
            <a:endParaRPr/>
          </a:p>
        </p:txBody>
      </p:sp>
      <p:sp>
        <p:nvSpPr>
          <p:cNvPr id="493" name="Google Shape;493;p47"/>
          <p:cNvSpPr txBox="1">
            <a:spLocks noGrp="1"/>
          </p:cNvSpPr>
          <p:nvPr>
            <p:ph type="subTitle" idx="2"/>
          </p:nvPr>
        </p:nvSpPr>
        <p:spPr>
          <a:xfrm>
            <a:off x="5122383" y="4178846"/>
            <a:ext cx="1614916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Revenue per Customer</a:t>
            </a:r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subTitle" idx="3"/>
          </p:nvPr>
        </p:nvSpPr>
        <p:spPr>
          <a:xfrm>
            <a:off x="5927446" y="1899829"/>
            <a:ext cx="1358068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</a:t>
            </a:r>
            <a:endParaRPr/>
          </a:p>
        </p:txBody>
      </p:sp>
      <p:sp>
        <p:nvSpPr>
          <p:cNvPr id="496" name="Google Shape;496;p47"/>
          <p:cNvSpPr txBox="1">
            <a:spLocks noGrp="1"/>
          </p:cNvSpPr>
          <p:nvPr>
            <p:ph type="subTitle" idx="5"/>
          </p:nvPr>
        </p:nvSpPr>
        <p:spPr>
          <a:xfrm>
            <a:off x="1112574" y="1263466"/>
            <a:ext cx="16899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$2.98</a:t>
            </a:r>
            <a:endParaRPr/>
          </a:p>
        </p:txBody>
      </p:sp>
      <p:sp>
        <p:nvSpPr>
          <p:cNvPr id="498" name="Google Shape;498;p47"/>
          <p:cNvSpPr txBox="1">
            <a:spLocks noGrp="1"/>
          </p:cNvSpPr>
          <p:nvPr>
            <p:ph type="subTitle" idx="7"/>
          </p:nvPr>
        </p:nvSpPr>
        <p:spPr>
          <a:xfrm>
            <a:off x="1022929" y="3940297"/>
            <a:ext cx="103841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$4.20</a:t>
            </a:r>
            <a:endParaRPr/>
          </a:p>
        </p:txBody>
      </p:sp>
      <p:grpSp>
        <p:nvGrpSpPr>
          <p:cNvPr id="500" name="Google Shape;500;p47"/>
          <p:cNvGrpSpPr/>
          <p:nvPr/>
        </p:nvGrpSpPr>
        <p:grpSpPr>
          <a:xfrm>
            <a:off x="2080594" y="1801940"/>
            <a:ext cx="1527195" cy="1365335"/>
            <a:chOff x="1212408" y="1340165"/>
            <a:chExt cx="425483" cy="380388"/>
          </a:xfrm>
        </p:grpSpPr>
        <p:sp>
          <p:nvSpPr>
            <p:cNvPr id="501" name="Google Shape;501;p47"/>
            <p:cNvSpPr/>
            <p:nvPr/>
          </p:nvSpPr>
          <p:spPr>
            <a:xfrm>
              <a:off x="1268058" y="1543432"/>
              <a:ext cx="88931" cy="77859"/>
            </a:xfrm>
            <a:custGeom>
              <a:avLst/>
              <a:gdLst/>
              <a:ahLst/>
              <a:cxnLst/>
              <a:rect l="l" t="t" r="r" b="b"/>
              <a:pathLst>
                <a:path w="2755" h="2412" extrusionOk="0">
                  <a:moveTo>
                    <a:pt x="1377" y="386"/>
                  </a:moveTo>
                  <a:cubicBezTo>
                    <a:pt x="1660" y="386"/>
                    <a:pt x="1937" y="534"/>
                    <a:pt x="2087" y="796"/>
                  </a:cubicBezTo>
                  <a:cubicBezTo>
                    <a:pt x="2265" y="1104"/>
                    <a:pt x="2220" y="1480"/>
                    <a:pt x="2002" y="1737"/>
                  </a:cubicBezTo>
                  <a:cubicBezTo>
                    <a:pt x="1639" y="1370"/>
                    <a:pt x="1370" y="911"/>
                    <a:pt x="1229" y="401"/>
                  </a:cubicBezTo>
                  <a:cubicBezTo>
                    <a:pt x="1278" y="391"/>
                    <a:pt x="1328" y="386"/>
                    <a:pt x="1377" y="386"/>
                  </a:cubicBezTo>
                  <a:close/>
                  <a:moveTo>
                    <a:pt x="872" y="561"/>
                  </a:moveTo>
                  <a:cubicBezTo>
                    <a:pt x="1029" y="1094"/>
                    <a:pt x="1312" y="1574"/>
                    <a:pt x="1685" y="1965"/>
                  </a:cubicBezTo>
                  <a:cubicBezTo>
                    <a:pt x="1586" y="2005"/>
                    <a:pt x="1482" y="2025"/>
                    <a:pt x="1380" y="2025"/>
                  </a:cubicBezTo>
                  <a:cubicBezTo>
                    <a:pt x="1096" y="2025"/>
                    <a:pt x="820" y="1878"/>
                    <a:pt x="668" y="1616"/>
                  </a:cubicBezTo>
                  <a:cubicBezTo>
                    <a:pt x="462" y="1258"/>
                    <a:pt x="557" y="809"/>
                    <a:pt x="872" y="561"/>
                  </a:cubicBezTo>
                  <a:close/>
                  <a:moveTo>
                    <a:pt x="1376" y="0"/>
                  </a:moveTo>
                  <a:cubicBezTo>
                    <a:pt x="1172" y="0"/>
                    <a:pt x="964" y="52"/>
                    <a:pt x="775" y="162"/>
                  </a:cubicBezTo>
                  <a:cubicBezTo>
                    <a:pt x="200" y="494"/>
                    <a:pt x="1" y="1233"/>
                    <a:pt x="334" y="1808"/>
                  </a:cubicBezTo>
                  <a:cubicBezTo>
                    <a:pt x="557" y="2195"/>
                    <a:pt x="963" y="2411"/>
                    <a:pt x="1380" y="2411"/>
                  </a:cubicBezTo>
                  <a:cubicBezTo>
                    <a:pt x="1585" y="2411"/>
                    <a:pt x="1792" y="2360"/>
                    <a:pt x="1981" y="2250"/>
                  </a:cubicBezTo>
                  <a:cubicBezTo>
                    <a:pt x="2557" y="1918"/>
                    <a:pt x="2755" y="1179"/>
                    <a:pt x="2423" y="603"/>
                  </a:cubicBezTo>
                  <a:cubicBezTo>
                    <a:pt x="2200" y="217"/>
                    <a:pt x="179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1268058" y="1439394"/>
              <a:ext cx="88931" cy="77892"/>
            </a:xfrm>
            <a:custGeom>
              <a:avLst/>
              <a:gdLst/>
              <a:ahLst/>
              <a:cxnLst/>
              <a:rect l="l" t="t" r="r" b="b"/>
              <a:pathLst>
                <a:path w="2755" h="2413" extrusionOk="0">
                  <a:moveTo>
                    <a:pt x="1380" y="388"/>
                  </a:moveTo>
                  <a:cubicBezTo>
                    <a:pt x="1482" y="388"/>
                    <a:pt x="1587" y="407"/>
                    <a:pt x="1686" y="448"/>
                  </a:cubicBezTo>
                  <a:cubicBezTo>
                    <a:pt x="1312" y="839"/>
                    <a:pt x="1029" y="1319"/>
                    <a:pt x="872" y="1852"/>
                  </a:cubicBezTo>
                  <a:cubicBezTo>
                    <a:pt x="557" y="1605"/>
                    <a:pt x="462" y="1155"/>
                    <a:pt x="668" y="798"/>
                  </a:cubicBezTo>
                  <a:cubicBezTo>
                    <a:pt x="820" y="534"/>
                    <a:pt x="1096" y="388"/>
                    <a:pt x="1380" y="388"/>
                  </a:cubicBezTo>
                  <a:close/>
                  <a:moveTo>
                    <a:pt x="2002" y="677"/>
                  </a:moveTo>
                  <a:cubicBezTo>
                    <a:pt x="2220" y="933"/>
                    <a:pt x="2265" y="1308"/>
                    <a:pt x="2087" y="1616"/>
                  </a:cubicBezTo>
                  <a:cubicBezTo>
                    <a:pt x="1936" y="1879"/>
                    <a:pt x="1659" y="2026"/>
                    <a:pt x="1376" y="2026"/>
                  </a:cubicBezTo>
                  <a:cubicBezTo>
                    <a:pt x="1327" y="2026"/>
                    <a:pt x="1278" y="2022"/>
                    <a:pt x="1229" y="2013"/>
                  </a:cubicBezTo>
                  <a:cubicBezTo>
                    <a:pt x="1370" y="1501"/>
                    <a:pt x="1639" y="1043"/>
                    <a:pt x="2002" y="677"/>
                  </a:cubicBezTo>
                  <a:close/>
                  <a:moveTo>
                    <a:pt x="1380" y="1"/>
                  </a:moveTo>
                  <a:cubicBezTo>
                    <a:pt x="963" y="1"/>
                    <a:pt x="557" y="217"/>
                    <a:pt x="334" y="604"/>
                  </a:cubicBezTo>
                  <a:cubicBezTo>
                    <a:pt x="1" y="1180"/>
                    <a:pt x="200" y="1918"/>
                    <a:pt x="775" y="2252"/>
                  </a:cubicBezTo>
                  <a:cubicBezTo>
                    <a:pt x="965" y="2360"/>
                    <a:pt x="1172" y="2413"/>
                    <a:pt x="1376" y="2413"/>
                  </a:cubicBezTo>
                  <a:cubicBezTo>
                    <a:pt x="1793" y="2413"/>
                    <a:pt x="2199" y="2196"/>
                    <a:pt x="2423" y="1810"/>
                  </a:cubicBezTo>
                  <a:cubicBezTo>
                    <a:pt x="2755" y="1234"/>
                    <a:pt x="2557" y="495"/>
                    <a:pt x="1981" y="162"/>
                  </a:cubicBezTo>
                  <a:cubicBezTo>
                    <a:pt x="1792" y="53"/>
                    <a:pt x="1585" y="1"/>
                    <a:pt x="1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1363639" y="1595403"/>
              <a:ext cx="77924" cy="77924"/>
            </a:xfrm>
            <a:custGeom>
              <a:avLst/>
              <a:gdLst/>
              <a:ahLst/>
              <a:cxnLst/>
              <a:rect l="l" t="t" r="r" b="b"/>
              <a:pathLst>
                <a:path w="2414" h="2414" extrusionOk="0">
                  <a:moveTo>
                    <a:pt x="1207" y="387"/>
                  </a:moveTo>
                  <a:cubicBezTo>
                    <a:pt x="1564" y="387"/>
                    <a:pt x="1867" y="616"/>
                    <a:pt x="1980" y="934"/>
                  </a:cubicBezTo>
                  <a:cubicBezTo>
                    <a:pt x="1733" y="998"/>
                    <a:pt x="1473" y="1033"/>
                    <a:pt x="1207" y="1033"/>
                  </a:cubicBezTo>
                  <a:cubicBezTo>
                    <a:pt x="940" y="1033"/>
                    <a:pt x="682" y="998"/>
                    <a:pt x="435" y="934"/>
                  </a:cubicBezTo>
                  <a:cubicBezTo>
                    <a:pt x="547" y="616"/>
                    <a:pt x="851" y="387"/>
                    <a:pt x="1207" y="387"/>
                  </a:cubicBezTo>
                  <a:close/>
                  <a:moveTo>
                    <a:pt x="396" y="1322"/>
                  </a:moveTo>
                  <a:lnTo>
                    <a:pt x="396" y="1322"/>
                  </a:lnTo>
                  <a:cubicBezTo>
                    <a:pt x="656" y="1386"/>
                    <a:pt x="928" y="1420"/>
                    <a:pt x="1207" y="1420"/>
                  </a:cubicBezTo>
                  <a:cubicBezTo>
                    <a:pt x="1487" y="1420"/>
                    <a:pt x="1758" y="1386"/>
                    <a:pt x="2018" y="1322"/>
                  </a:cubicBezTo>
                  <a:lnTo>
                    <a:pt x="2018" y="1322"/>
                  </a:lnTo>
                  <a:cubicBezTo>
                    <a:pt x="1961" y="1720"/>
                    <a:pt x="1620" y="2026"/>
                    <a:pt x="1207" y="2026"/>
                  </a:cubicBezTo>
                  <a:cubicBezTo>
                    <a:pt x="795" y="2026"/>
                    <a:pt x="452" y="1719"/>
                    <a:pt x="396" y="1322"/>
                  </a:cubicBezTo>
                  <a:close/>
                  <a:moveTo>
                    <a:pt x="1207" y="0"/>
                  </a:moveTo>
                  <a:cubicBezTo>
                    <a:pt x="542" y="0"/>
                    <a:pt x="1" y="542"/>
                    <a:pt x="1" y="1206"/>
                  </a:cubicBezTo>
                  <a:cubicBezTo>
                    <a:pt x="1" y="1872"/>
                    <a:pt x="542" y="2413"/>
                    <a:pt x="1207" y="2413"/>
                  </a:cubicBezTo>
                  <a:cubicBezTo>
                    <a:pt x="1872" y="2413"/>
                    <a:pt x="2414" y="1872"/>
                    <a:pt x="2414" y="1206"/>
                  </a:cubicBezTo>
                  <a:cubicBezTo>
                    <a:pt x="2414" y="542"/>
                    <a:pt x="18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1363639" y="1387423"/>
              <a:ext cx="77924" cy="77859"/>
            </a:xfrm>
            <a:custGeom>
              <a:avLst/>
              <a:gdLst/>
              <a:ahLst/>
              <a:cxnLst/>
              <a:rect l="l" t="t" r="r" b="b"/>
              <a:pathLst>
                <a:path w="2414" h="2412" extrusionOk="0">
                  <a:moveTo>
                    <a:pt x="1207" y="387"/>
                  </a:moveTo>
                  <a:cubicBezTo>
                    <a:pt x="1620" y="387"/>
                    <a:pt x="1962" y="693"/>
                    <a:pt x="2018" y="1090"/>
                  </a:cubicBezTo>
                  <a:cubicBezTo>
                    <a:pt x="1758" y="1028"/>
                    <a:pt x="1487" y="993"/>
                    <a:pt x="1207" y="993"/>
                  </a:cubicBezTo>
                  <a:cubicBezTo>
                    <a:pt x="928" y="993"/>
                    <a:pt x="656" y="1028"/>
                    <a:pt x="396" y="1091"/>
                  </a:cubicBezTo>
                  <a:cubicBezTo>
                    <a:pt x="452" y="693"/>
                    <a:pt x="795" y="387"/>
                    <a:pt x="1207" y="387"/>
                  </a:cubicBezTo>
                  <a:close/>
                  <a:moveTo>
                    <a:pt x="1207" y="1379"/>
                  </a:moveTo>
                  <a:cubicBezTo>
                    <a:pt x="1474" y="1379"/>
                    <a:pt x="1733" y="1415"/>
                    <a:pt x="1979" y="1480"/>
                  </a:cubicBezTo>
                  <a:cubicBezTo>
                    <a:pt x="1866" y="1798"/>
                    <a:pt x="1562" y="2025"/>
                    <a:pt x="1207" y="2025"/>
                  </a:cubicBezTo>
                  <a:cubicBezTo>
                    <a:pt x="851" y="2025"/>
                    <a:pt x="547" y="1797"/>
                    <a:pt x="435" y="1479"/>
                  </a:cubicBezTo>
                  <a:cubicBezTo>
                    <a:pt x="682" y="1414"/>
                    <a:pt x="940" y="1379"/>
                    <a:pt x="1207" y="1379"/>
                  </a:cubicBezTo>
                  <a:close/>
                  <a:moveTo>
                    <a:pt x="1207" y="0"/>
                  </a:moveTo>
                  <a:cubicBezTo>
                    <a:pt x="542" y="0"/>
                    <a:pt x="1" y="541"/>
                    <a:pt x="1" y="1206"/>
                  </a:cubicBezTo>
                  <a:cubicBezTo>
                    <a:pt x="1" y="1871"/>
                    <a:pt x="542" y="2412"/>
                    <a:pt x="1207" y="2412"/>
                  </a:cubicBezTo>
                  <a:cubicBezTo>
                    <a:pt x="1872" y="2412"/>
                    <a:pt x="2414" y="1871"/>
                    <a:pt x="2414" y="1206"/>
                  </a:cubicBezTo>
                  <a:cubicBezTo>
                    <a:pt x="2414" y="541"/>
                    <a:pt x="18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1448213" y="1543432"/>
              <a:ext cx="88899" cy="77859"/>
            </a:xfrm>
            <a:custGeom>
              <a:avLst/>
              <a:gdLst/>
              <a:ahLst/>
              <a:cxnLst/>
              <a:rect l="l" t="t" r="r" b="b"/>
              <a:pathLst>
                <a:path w="2754" h="2412" extrusionOk="0">
                  <a:moveTo>
                    <a:pt x="1379" y="386"/>
                  </a:moveTo>
                  <a:cubicBezTo>
                    <a:pt x="1428" y="386"/>
                    <a:pt x="1477" y="391"/>
                    <a:pt x="1526" y="401"/>
                  </a:cubicBezTo>
                  <a:cubicBezTo>
                    <a:pt x="1386" y="911"/>
                    <a:pt x="1115" y="1370"/>
                    <a:pt x="753" y="1737"/>
                  </a:cubicBezTo>
                  <a:cubicBezTo>
                    <a:pt x="536" y="1479"/>
                    <a:pt x="490" y="1104"/>
                    <a:pt x="668" y="796"/>
                  </a:cubicBezTo>
                  <a:cubicBezTo>
                    <a:pt x="819" y="534"/>
                    <a:pt x="1096" y="386"/>
                    <a:pt x="1379" y="386"/>
                  </a:cubicBezTo>
                  <a:close/>
                  <a:moveTo>
                    <a:pt x="1882" y="561"/>
                  </a:moveTo>
                  <a:cubicBezTo>
                    <a:pt x="2199" y="809"/>
                    <a:pt x="2293" y="1258"/>
                    <a:pt x="2087" y="1616"/>
                  </a:cubicBezTo>
                  <a:cubicBezTo>
                    <a:pt x="1935" y="1878"/>
                    <a:pt x="1659" y="2025"/>
                    <a:pt x="1375" y="2025"/>
                  </a:cubicBezTo>
                  <a:cubicBezTo>
                    <a:pt x="1272" y="2025"/>
                    <a:pt x="1168" y="2005"/>
                    <a:pt x="1069" y="1965"/>
                  </a:cubicBezTo>
                  <a:cubicBezTo>
                    <a:pt x="1443" y="1574"/>
                    <a:pt x="1726" y="1094"/>
                    <a:pt x="1882" y="561"/>
                  </a:cubicBezTo>
                  <a:close/>
                  <a:moveTo>
                    <a:pt x="1379" y="0"/>
                  </a:moveTo>
                  <a:cubicBezTo>
                    <a:pt x="962" y="0"/>
                    <a:pt x="556" y="217"/>
                    <a:pt x="333" y="603"/>
                  </a:cubicBezTo>
                  <a:cubicBezTo>
                    <a:pt x="1" y="1179"/>
                    <a:pt x="199" y="1918"/>
                    <a:pt x="775" y="2250"/>
                  </a:cubicBezTo>
                  <a:cubicBezTo>
                    <a:pt x="963" y="2360"/>
                    <a:pt x="1171" y="2411"/>
                    <a:pt x="1376" y="2411"/>
                  </a:cubicBezTo>
                  <a:cubicBezTo>
                    <a:pt x="1793" y="2411"/>
                    <a:pt x="2199" y="2195"/>
                    <a:pt x="2421" y="1808"/>
                  </a:cubicBezTo>
                  <a:cubicBezTo>
                    <a:pt x="2754" y="1233"/>
                    <a:pt x="2556" y="494"/>
                    <a:pt x="1981" y="162"/>
                  </a:cubicBezTo>
                  <a:cubicBezTo>
                    <a:pt x="1791" y="52"/>
                    <a:pt x="158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1448213" y="1439394"/>
              <a:ext cx="88899" cy="77892"/>
            </a:xfrm>
            <a:custGeom>
              <a:avLst/>
              <a:gdLst/>
              <a:ahLst/>
              <a:cxnLst/>
              <a:rect l="l" t="t" r="r" b="b"/>
              <a:pathLst>
                <a:path w="2754" h="2413" extrusionOk="0">
                  <a:moveTo>
                    <a:pt x="1376" y="388"/>
                  </a:moveTo>
                  <a:cubicBezTo>
                    <a:pt x="1660" y="388"/>
                    <a:pt x="1935" y="534"/>
                    <a:pt x="2087" y="797"/>
                  </a:cubicBezTo>
                  <a:cubicBezTo>
                    <a:pt x="2293" y="1155"/>
                    <a:pt x="2199" y="1605"/>
                    <a:pt x="1882" y="1852"/>
                  </a:cubicBezTo>
                  <a:cubicBezTo>
                    <a:pt x="1726" y="1319"/>
                    <a:pt x="1443" y="839"/>
                    <a:pt x="1069" y="448"/>
                  </a:cubicBezTo>
                  <a:cubicBezTo>
                    <a:pt x="1168" y="407"/>
                    <a:pt x="1273" y="388"/>
                    <a:pt x="1376" y="388"/>
                  </a:cubicBezTo>
                  <a:close/>
                  <a:moveTo>
                    <a:pt x="753" y="677"/>
                  </a:moveTo>
                  <a:cubicBezTo>
                    <a:pt x="1116" y="1043"/>
                    <a:pt x="1386" y="1501"/>
                    <a:pt x="1526" y="2013"/>
                  </a:cubicBezTo>
                  <a:cubicBezTo>
                    <a:pt x="1478" y="2022"/>
                    <a:pt x="1428" y="2026"/>
                    <a:pt x="1380" y="2026"/>
                  </a:cubicBezTo>
                  <a:cubicBezTo>
                    <a:pt x="1096" y="2026"/>
                    <a:pt x="819" y="1879"/>
                    <a:pt x="668" y="1616"/>
                  </a:cubicBezTo>
                  <a:cubicBezTo>
                    <a:pt x="491" y="1309"/>
                    <a:pt x="536" y="933"/>
                    <a:pt x="753" y="677"/>
                  </a:cubicBezTo>
                  <a:close/>
                  <a:moveTo>
                    <a:pt x="1375" y="1"/>
                  </a:moveTo>
                  <a:cubicBezTo>
                    <a:pt x="1171" y="1"/>
                    <a:pt x="964" y="53"/>
                    <a:pt x="775" y="162"/>
                  </a:cubicBezTo>
                  <a:cubicBezTo>
                    <a:pt x="199" y="495"/>
                    <a:pt x="1" y="1234"/>
                    <a:pt x="333" y="1810"/>
                  </a:cubicBezTo>
                  <a:cubicBezTo>
                    <a:pt x="556" y="2196"/>
                    <a:pt x="962" y="2413"/>
                    <a:pt x="1380" y="2413"/>
                  </a:cubicBezTo>
                  <a:cubicBezTo>
                    <a:pt x="1584" y="2413"/>
                    <a:pt x="1791" y="2360"/>
                    <a:pt x="1981" y="2252"/>
                  </a:cubicBezTo>
                  <a:cubicBezTo>
                    <a:pt x="2556" y="1918"/>
                    <a:pt x="2754" y="1180"/>
                    <a:pt x="2421" y="604"/>
                  </a:cubicBezTo>
                  <a:cubicBezTo>
                    <a:pt x="2198" y="217"/>
                    <a:pt x="1792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1369805" y="1497562"/>
              <a:ext cx="65593" cy="65593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6" y="387"/>
                  </a:moveTo>
                  <a:cubicBezTo>
                    <a:pt x="1363" y="387"/>
                    <a:pt x="1645" y="669"/>
                    <a:pt x="1645" y="1016"/>
                  </a:cubicBezTo>
                  <a:cubicBezTo>
                    <a:pt x="1645" y="1362"/>
                    <a:pt x="1363" y="1645"/>
                    <a:pt x="1016" y="1645"/>
                  </a:cubicBezTo>
                  <a:cubicBezTo>
                    <a:pt x="669" y="1645"/>
                    <a:pt x="387" y="1362"/>
                    <a:pt x="387" y="1016"/>
                  </a:cubicBezTo>
                  <a:cubicBezTo>
                    <a:pt x="387" y="669"/>
                    <a:pt x="669" y="387"/>
                    <a:pt x="1016" y="387"/>
                  </a:cubicBezTo>
                  <a:close/>
                  <a:moveTo>
                    <a:pt x="1016" y="1"/>
                  </a:moveTo>
                  <a:cubicBezTo>
                    <a:pt x="456" y="1"/>
                    <a:pt x="1" y="456"/>
                    <a:pt x="1" y="1016"/>
                  </a:cubicBezTo>
                  <a:cubicBezTo>
                    <a:pt x="1" y="1576"/>
                    <a:pt x="456" y="2032"/>
                    <a:pt x="1016" y="2032"/>
                  </a:cubicBezTo>
                  <a:cubicBezTo>
                    <a:pt x="1577" y="2032"/>
                    <a:pt x="2032" y="1576"/>
                    <a:pt x="2032" y="1016"/>
                  </a:cubicBezTo>
                  <a:cubicBezTo>
                    <a:pt x="2032" y="456"/>
                    <a:pt x="1577" y="1"/>
                    <a:pt x="1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1324193" y="1400658"/>
              <a:ext cx="19207" cy="21014"/>
            </a:xfrm>
            <a:custGeom>
              <a:avLst/>
              <a:gdLst/>
              <a:ahLst/>
              <a:cxnLst/>
              <a:rect l="l" t="t" r="r" b="b"/>
              <a:pathLst>
                <a:path w="595" h="651" extrusionOk="0">
                  <a:moveTo>
                    <a:pt x="221" y="0"/>
                  </a:moveTo>
                  <a:cubicBezTo>
                    <a:pt x="188" y="0"/>
                    <a:pt x="155" y="9"/>
                    <a:pt x="125" y="26"/>
                  </a:cubicBezTo>
                  <a:cubicBezTo>
                    <a:pt x="33" y="79"/>
                    <a:pt x="1" y="197"/>
                    <a:pt x="54" y="290"/>
                  </a:cubicBezTo>
                  <a:lnTo>
                    <a:pt x="206" y="554"/>
                  </a:lnTo>
                  <a:cubicBezTo>
                    <a:pt x="242" y="616"/>
                    <a:pt x="307" y="651"/>
                    <a:pt x="374" y="651"/>
                  </a:cubicBezTo>
                  <a:cubicBezTo>
                    <a:pt x="407" y="651"/>
                    <a:pt x="440" y="642"/>
                    <a:pt x="470" y="625"/>
                  </a:cubicBezTo>
                  <a:cubicBezTo>
                    <a:pt x="563" y="572"/>
                    <a:pt x="594" y="453"/>
                    <a:pt x="541" y="360"/>
                  </a:cubicBezTo>
                  <a:lnTo>
                    <a:pt x="388" y="97"/>
                  </a:lnTo>
                  <a:cubicBezTo>
                    <a:pt x="353" y="35"/>
                    <a:pt x="288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461835" y="1639013"/>
              <a:ext cx="19174" cy="21047"/>
            </a:xfrm>
            <a:custGeom>
              <a:avLst/>
              <a:gdLst/>
              <a:ahLst/>
              <a:cxnLst/>
              <a:rect l="l" t="t" r="r" b="b"/>
              <a:pathLst>
                <a:path w="594" h="652" extrusionOk="0">
                  <a:moveTo>
                    <a:pt x="221" y="1"/>
                  </a:moveTo>
                  <a:cubicBezTo>
                    <a:pt x="188" y="1"/>
                    <a:pt x="154" y="9"/>
                    <a:pt x="124" y="26"/>
                  </a:cubicBezTo>
                  <a:cubicBezTo>
                    <a:pt x="32" y="80"/>
                    <a:pt x="0" y="199"/>
                    <a:pt x="53" y="291"/>
                  </a:cubicBezTo>
                  <a:lnTo>
                    <a:pt x="206" y="555"/>
                  </a:lnTo>
                  <a:cubicBezTo>
                    <a:pt x="242" y="617"/>
                    <a:pt x="307" y="652"/>
                    <a:pt x="373" y="652"/>
                  </a:cubicBezTo>
                  <a:cubicBezTo>
                    <a:pt x="406" y="652"/>
                    <a:pt x="439" y="644"/>
                    <a:pt x="470" y="625"/>
                  </a:cubicBezTo>
                  <a:cubicBezTo>
                    <a:pt x="562" y="572"/>
                    <a:pt x="594" y="454"/>
                    <a:pt x="540" y="362"/>
                  </a:cubicBezTo>
                  <a:lnTo>
                    <a:pt x="389" y="97"/>
                  </a:lnTo>
                  <a:cubicBezTo>
                    <a:pt x="353" y="35"/>
                    <a:pt x="288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253791" y="1524097"/>
              <a:ext cx="22338" cy="12525"/>
            </a:xfrm>
            <a:custGeom>
              <a:avLst/>
              <a:gdLst/>
              <a:ahLst/>
              <a:cxnLst/>
              <a:rect l="l" t="t" r="r" b="b"/>
              <a:pathLst>
                <a:path w="692" h="388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499" y="387"/>
                  </a:lnTo>
                  <a:cubicBezTo>
                    <a:pt x="606" y="387"/>
                    <a:pt x="692" y="300"/>
                    <a:pt x="692" y="194"/>
                  </a:cubicBezTo>
                  <a:cubicBezTo>
                    <a:pt x="692" y="87"/>
                    <a:pt x="606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529074" y="1524097"/>
              <a:ext cx="22338" cy="12525"/>
            </a:xfrm>
            <a:custGeom>
              <a:avLst/>
              <a:gdLst/>
              <a:ahLst/>
              <a:cxnLst/>
              <a:rect l="l" t="t" r="r" b="b"/>
              <a:pathLst>
                <a:path w="692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lnTo>
                    <a:pt x="499" y="387"/>
                  </a:lnTo>
                  <a:cubicBezTo>
                    <a:pt x="605" y="387"/>
                    <a:pt x="692" y="300"/>
                    <a:pt x="692" y="194"/>
                  </a:cubicBezTo>
                  <a:cubicBezTo>
                    <a:pt x="692" y="87"/>
                    <a:pt x="60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324193" y="1639013"/>
              <a:ext cx="19207" cy="21047"/>
            </a:xfrm>
            <a:custGeom>
              <a:avLst/>
              <a:gdLst/>
              <a:ahLst/>
              <a:cxnLst/>
              <a:rect l="l" t="t" r="r" b="b"/>
              <a:pathLst>
                <a:path w="595" h="652" extrusionOk="0">
                  <a:moveTo>
                    <a:pt x="374" y="1"/>
                  </a:moveTo>
                  <a:cubicBezTo>
                    <a:pt x="307" y="1"/>
                    <a:pt x="242" y="35"/>
                    <a:pt x="206" y="97"/>
                  </a:cubicBezTo>
                  <a:lnTo>
                    <a:pt x="54" y="362"/>
                  </a:lnTo>
                  <a:cubicBezTo>
                    <a:pt x="1" y="454"/>
                    <a:pt x="33" y="572"/>
                    <a:pt x="125" y="625"/>
                  </a:cubicBezTo>
                  <a:cubicBezTo>
                    <a:pt x="155" y="644"/>
                    <a:pt x="188" y="652"/>
                    <a:pt x="221" y="652"/>
                  </a:cubicBezTo>
                  <a:cubicBezTo>
                    <a:pt x="288" y="652"/>
                    <a:pt x="352" y="617"/>
                    <a:pt x="388" y="555"/>
                  </a:cubicBezTo>
                  <a:lnTo>
                    <a:pt x="541" y="291"/>
                  </a:lnTo>
                  <a:cubicBezTo>
                    <a:pt x="594" y="199"/>
                    <a:pt x="563" y="80"/>
                    <a:pt x="470" y="26"/>
                  </a:cubicBezTo>
                  <a:cubicBezTo>
                    <a:pt x="440" y="9"/>
                    <a:pt x="40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461835" y="1400658"/>
              <a:ext cx="19174" cy="21014"/>
            </a:xfrm>
            <a:custGeom>
              <a:avLst/>
              <a:gdLst/>
              <a:ahLst/>
              <a:cxnLst/>
              <a:rect l="l" t="t" r="r" b="b"/>
              <a:pathLst>
                <a:path w="594" h="651" extrusionOk="0">
                  <a:moveTo>
                    <a:pt x="373" y="0"/>
                  </a:moveTo>
                  <a:cubicBezTo>
                    <a:pt x="307" y="0"/>
                    <a:pt x="242" y="35"/>
                    <a:pt x="206" y="97"/>
                  </a:cubicBezTo>
                  <a:lnTo>
                    <a:pt x="53" y="360"/>
                  </a:lnTo>
                  <a:cubicBezTo>
                    <a:pt x="0" y="454"/>
                    <a:pt x="32" y="572"/>
                    <a:pt x="124" y="625"/>
                  </a:cubicBezTo>
                  <a:cubicBezTo>
                    <a:pt x="155" y="642"/>
                    <a:pt x="188" y="651"/>
                    <a:pt x="220" y="651"/>
                  </a:cubicBezTo>
                  <a:cubicBezTo>
                    <a:pt x="287" y="651"/>
                    <a:pt x="353" y="616"/>
                    <a:pt x="389" y="554"/>
                  </a:cubicBezTo>
                  <a:lnTo>
                    <a:pt x="540" y="290"/>
                  </a:lnTo>
                  <a:cubicBezTo>
                    <a:pt x="594" y="197"/>
                    <a:pt x="562" y="79"/>
                    <a:pt x="470" y="26"/>
                  </a:cubicBezTo>
                  <a:cubicBezTo>
                    <a:pt x="439" y="9"/>
                    <a:pt x="406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1212408" y="1340165"/>
              <a:ext cx="425483" cy="380388"/>
            </a:xfrm>
            <a:custGeom>
              <a:avLst/>
              <a:gdLst/>
              <a:ahLst/>
              <a:cxnLst/>
              <a:rect l="l" t="t" r="r" b="b"/>
              <a:pathLst>
                <a:path w="13181" h="11784" extrusionOk="0">
                  <a:moveTo>
                    <a:pt x="5892" y="0"/>
                  </a:moveTo>
                  <a:cubicBezTo>
                    <a:pt x="4164" y="0"/>
                    <a:pt x="2530" y="755"/>
                    <a:pt x="1407" y="2070"/>
                  </a:cubicBezTo>
                  <a:cubicBezTo>
                    <a:pt x="1338" y="2152"/>
                    <a:pt x="1347" y="2274"/>
                    <a:pt x="1428" y="2343"/>
                  </a:cubicBezTo>
                  <a:cubicBezTo>
                    <a:pt x="1465" y="2374"/>
                    <a:pt x="1510" y="2389"/>
                    <a:pt x="1554" y="2389"/>
                  </a:cubicBezTo>
                  <a:cubicBezTo>
                    <a:pt x="1609" y="2389"/>
                    <a:pt x="1663" y="2366"/>
                    <a:pt x="1701" y="2322"/>
                  </a:cubicBezTo>
                  <a:cubicBezTo>
                    <a:pt x="2750" y="1092"/>
                    <a:pt x="4278" y="387"/>
                    <a:pt x="5892" y="387"/>
                  </a:cubicBezTo>
                  <a:cubicBezTo>
                    <a:pt x="8928" y="387"/>
                    <a:pt x="11398" y="2856"/>
                    <a:pt x="11398" y="5892"/>
                  </a:cubicBezTo>
                  <a:cubicBezTo>
                    <a:pt x="11398" y="8927"/>
                    <a:pt x="8928" y="11397"/>
                    <a:pt x="5892" y="11397"/>
                  </a:cubicBezTo>
                  <a:cubicBezTo>
                    <a:pt x="4421" y="11397"/>
                    <a:pt x="3039" y="10823"/>
                    <a:pt x="2000" y="9784"/>
                  </a:cubicBezTo>
                  <a:cubicBezTo>
                    <a:pt x="960" y="8744"/>
                    <a:pt x="387" y="7362"/>
                    <a:pt x="387" y="5892"/>
                  </a:cubicBezTo>
                  <a:cubicBezTo>
                    <a:pt x="387" y="4878"/>
                    <a:pt x="665" y="3886"/>
                    <a:pt x="1191" y="3026"/>
                  </a:cubicBezTo>
                  <a:cubicBezTo>
                    <a:pt x="1246" y="2935"/>
                    <a:pt x="1217" y="2816"/>
                    <a:pt x="1127" y="2760"/>
                  </a:cubicBezTo>
                  <a:cubicBezTo>
                    <a:pt x="1095" y="2741"/>
                    <a:pt x="1060" y="2731"/>
                    <a:pt x="1026" y="2731"/>
                  </a:cubicBezTo>
                  <a:cubicBezTo>
                    <a:pt x="961" y="2731"/>
                    <a:pt x="897" y="2764"/>
                    <a:pt x="860" y="2824"/>
                  </a:cubicBezTo>
                  <a:cubicBezTo>
                    <a:pt x="298" y="3746"/>
                    <a:pt x="0" y="4806"/>
                    <a:pt x="0" y="5892"/>
                  </a:cubicBezTo>
                  <a:cubicBezTo>
                    <a:pt x="0" y="7466"/>
                    <a:pt x="613" y="8945"/>
                    <a:pt x="1726" y="10058"/>
                  </a:cubicBezTo>
                  <a:cubicBezTo>
                    <a:pt x="2839" y="11170"/>
                    <a:pt x="4319" y="11783"/>
                    <a:pt x="5893" y="11783"/>
                  </a:cubicBezTo>
                  <a:cubicBezTo>
                    <a:pt x="6001" y="11783"/>
                    <a:pt x="12738" y="11774"/>
                    <a:pt x="12738" y="11774"/>
                  </a:cubicBezTo>
                  <a:cubicBezTo>
                    <a:pt x="12982" y="11774"/>
                    <a:pt x="13181" y="11575"/>
                    <a:pt x="13181" y="11331"/>
                  </a:cubicBezTo>
                  <a:lnTo>
                    <a:pt x="13181" y="10767"/>
                  </a:lnTo>
                  <a:cubicBezTo>
                    <a:pt x="13181" y="10523"/>
                    <a:pt x="12982" y="10325"/>
                    <a:pt x="12738" y="10325"/>
                  </a:cubicBezTo>
                  <a:lnTo>
                    <a:pt x="12022" y="10325"/>
                  </a:lnTo>
                  <a:cubicBezTo>
                    <a:pt x="11915" y="10325"/>
                    <a:pt x="11829" y="10411"/>
                    <a:pt x="11829" y="10518"/>
                  </a:cubicBezTo>
                  <a:cubicBezTo>
                    <a:pt x="11829" y="10625"/>
                    <a:pt x="11915" y="10712"/>
                    <a:pt x="12022" y="10712"/>
                  </a:cubicBezTo>
                  <a:lnTo>
                    <a:pt x="12738" y="10712"/>
                  </a:lnTo>
                  <a:cubicBezTo>
                    <a:pt x="12769" y="10712"/>
                    <a:pt x="12794" y="10736"/>
                    <a:pt x="12794" y="10767"/>
                  </a:cubicBezTo>
                  <a:lnTo>
                    <a:pt x="12794" y="11331"/>
                  </a:lnTo>
                  <a:cubicBezTo>
                    <a:pt x="12794" y="11363"/>
                    <a:pt x="12769" y="11387"/>
                    <a:pt x="12738" y="11387"/>
                  </a:cubicBezTo>
                  <a:lnTo>
                    <a:pt x="8023" y="11387"/>
                  </a:lnTo>
                  <a:cubicBezTo>
                    <a:pt x="8467" y="11215"/>
                    <a:pt x="8891" y="10989"/>
                    <a:pt x="9283" y="10712"/>
                  </a:cubicBezTo>
                  <a:lnTo>
                    <a:pt x="11127" y="10712"/>
                  </a:lnTo>
                  <a:cubicBezTo>
                    <a:pt x="11234" y="10712"/>
                    <a:pt x="11320" y="10625"/>
                    <a:pt x="11320" y="10518"/>
                  </a:cubicBezTo>
                  <a:cubicBezTo>
                    <a:pt x="11320" y="10411"/>
                    <a:pt x="11234" y="10325"/>
                    <a:pt x="11127" y="10325"/>
                  </a:cubicBezTo>
                  <a:lnTo>
                    <a:pt x="9773" y="10325"/>
                  </a:lnTo>
                  <a:cubicBezTo>
                    <a:pt x="9870" y="10239"/>
                    <a:pt x="9965" y="10151"/>
                    <a:pt x="10059" y="10058"/>
                  </a:cubicBezTo>
                  <a:cubicBezTo>
                    <a:pt x="11171" y="8945"/>
                    <a:pt x="11784" y="7466"/>
                    <a:pt x="11784" y="5892"/>
                  </a:cubicBezTo>
                  <a:cubicBezTo>
                    <a:pt x="11784" y="4318"/>
                    <a:pt x="11171" y="2838"/>
                    <a:pt x="10059" y="1726"/>
                  </a:cubicBezTo>
                  <a:cubicBezTo>
                    <a:pt x="8945" y="613"/>
                    <a:pt x="7466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47"/>
          <p:cNvGrpSpPr/>
          <p:nvPr/>
        </p:nvGrpSpPr>
        <p:grpSpPr>
          <a:xfrm>
            <a:off x="7411577" y="2807422"/>
            <a:ext cx="1165668" cy="1428981"/>
            <a:chOff x="6926194" y="1317601"/>
            <a:chExt cx="347107" cy="425515"/>
          </a:xfrm>
        </p:grpSpPr>
        <p:sp>
          <p:nvSpPr>
            <p:cNvPr id="532" name="Google Shape;532;p47"/>
            <p:cNvSpPr/>
            <p:nvPr/>
          </p:nvSpPr>
          <p:spPr>
            <a:xfrm>
              <a:off x="7006216" y="1508505"/>
              <a:ext cx="27664" cy="234579"/>
            </a:xfrm>
            <a:custGeom>
              <a:avLst/>
              <a:gdLst/>
              <a:ahLst/>
              <a:cxnLst/>
              <a:rect l="l" t="t" r="r" b="b"/>
              <a:pathLst>
                <a:path w="857" h="7267" extrusionOk="0">
                  <a:moveTo>
                    <a:pt x="201" y="1"/>
                  </a:moveTo>
                  <a:cubicBezTo>
                    <a:pt x="196" y="1"/>
                    <a:pt x="192" y="1"/>
                    <a:pt x="187" y="1"/>
                  </a:cubicBezTo>
                  <a:cubicBezTo>
                    <a:pt x="81" y="8"/>
                    <a:pt x="1" y="99"/>
                    <a:pt x="8" y="206"/>
                  </a:cubicBezTo>
                  <a:lnTo>
                    <a:pt x="464" y="7087"/>
                  </a:lnTo>
                  <a:cubicBezTo>
                    <a:pt x="471" y="7188"/>
                    <a:pt x="556" y="7266"/>
                    <a:pt x="657" y="7266"/>
                  </a:cubicBezTo>
                  <a:lnTo>
                    <a:pt x="670" y="7266"/>
                  </a:lnTo>
                  <a:cubicBezTo>
                    <a:pt x="777" y="7259"/>
                    <a:pt x="857" y="7167"/>
                    <a:pt x="850" y="7061"/>
                  </a:cubicBezTo>
                  <a:lnTo>
                    <a:pt x="393" y="180"/>
                  </a:lnTo>
                  <a:cubicBezTo>
                    <a:pt x="386" y="7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7061350" y="1508473"/>
              <a:ext cx="21628" cy="234611"/>
            </a:xfrm>
            <a:custGeom>
              <a:avLst/>
              <a:gdLst/>
              <a:ahLst/>
              <a:cxnLst/>
              <a:rect l="l" t="t" r="r" b="b"/>
              <a:pathLst>
                <a:path w="670" h="7268" extrusionOk="0">
                  <a:moveTo>
                    <a:pt x="198" y="1"/>
                  </a:moveTo>
                  <a:cubicBezTo>
                    <a:pt x="196" y="1"/>
                    <a:pt x="193" y="1"/>
                    <a:pt x="191" y="1"/>
                  </a:cubicBezTo>
                  <a:cubicBezTo>
                    <a:pt x="84" y="5"/>
                    <a:pt x="1" y="95"/>
                    <a:pt x="5" y="202"/>
                  </a:cubicBezTo>
                  <a:lnTo>
                    <a:pt x="279" y="7083"/>
                  </a:lnTo>
                  <a:cubicBezTo>
                    <a:pt x="283" y="7186"/>
                    <a:pt x="369" y="7267"/>
                    <a:pt x="471" y="7267"/>
                  </a:cubicBezTo>
                  <a:lnTo>
                    <a:pt x="480" y="7267"/>
                  </a:lnTo>
                  <a:cubicBezTo>
                    <a:pt x="586" y="7263"/>
                    <a:pt x="669" y="7174"/>
                    <a:pt x="665" y="7067"/>
                  </a:cubicBezTo>
                  <a:lnTo>
                    <a:pt x="390" y="187"/>
                  </a:lnTo>
                  <a:cubicBezTo>
                    <a:pt x="386" y="82"/>
                    <a:pt x="301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7165614" y="1508505"/>
              <a:ext cx="27664" cy="234579"/>
            </a:xfrm>
            <a:custGeom>
              <a:avLst/>
              <a:gdLst/>
              <a:ahLst/>
              <a:cxnLst/>
              <a:rect l="l" t="t" r="r" b="b"/>
              <a:pathLst>
                <a:path w="857" h="7267" extrusionOk="0">
                  <a:moveTo>
                    <a:pt x="657" y="1"/>
                  </a:moveTo>
                  <a:cubicBezTo>
                    <a:pt x="556" y="1"/>
                    <a:pt x="471" y="78"/>
                    <a:pt x="464" y="180"/>
                  </a:cubicBezTo>
                  <a:lnTo>
                    <a:pt x="8" y="7061"/>
                  </a:lnTo>
                  <a:cubicBezTo>
                    <a:pt x="1" y="7167"/>
                    <a:pt x="81" y="7259"/>
                    <a:pt x="187" y="7266"/>
                  </a:cubicBezTo>
                  <a:lnTo>
                    <a:pt x="201" y="7266"/>
                  </a:lnTo>
                  <a:cubicBezTo>
                    <a:pt x="301" y="7266"/>
                    <a:pt x="386" y="7188"/>
                    <a:pt x="392" y="7087"/>
                  </a:cubicBezTo>
                  <a:lnTo>
                    <a:pt x="850" y="206"/>
                  </a:lnTo>
                  <a:cubicBezTo>
                    <a:pt x="857" y="99"/>
                    <a:pt x="776" y="8"/>
                    <a:pt x="670" y="1"/>
                  </a:cubicBezTo>
                  <a:cubicBezTo>
                    <a:pt x="666" y="1"/>
                    <a:pt x="66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7116549" y="1508473"/>
              <a:ext cx="21595" cy="234611"/>
            </a:xfrm>
            <a:custGeom>
              <a:avLst/>
              <a:gdLst/>
              <a:ahLst/>
              <a:cxnLst/>
              <a:rect l="l" t="t" r="r" b="b"/>
              <a:pathLst>
                <a:path w="669" h="7268" extrusionOk="0">
                  <a:moveTo>
                    <a:pt x="471" y="1"/>
                  </a:moveTo>
                  <a:cubicBezTo>
                    <a:pt x="368" y="1"/>
                    <a:pt x="283" y="82"/>
                    <a:pt x="279" y="187"/>
                  </a:cubicBezTo>
                  <a:lnTo>
                    <a:pt x="4" y="7067"/>
                  </a:lnTo>
                  <a:cubicBezTo>
                    <a:pt x="0" y="7174"/>
                    <a:pt x="83" y="7263"/>
                    <a:pt x="190" y="7267"/>
                  </a:cubicBezTo>
                  <a:lnTo>
                    <a:pt x="198" y="7267"/>
                  </a:lnTo>
                  <a:cubicBezTo>
                    <a:pt x="300" y="7267"/>
                    <a:pt x="387" y="7186"/>
                    <a:pt x="390" y="7083"/>
                  </a:cubicBezTo>
                  <a:lnTo>
                    <a:pt x="664" y="202"/>
                  </a:lnTo>
                  <a:cubicBezTo>
                    <a:pt x="669" y="95"/>
                    <a:pt x="585" y="5"/>
                    <a:pt x="479" y="1"/>
                  </a:cubicBezTo>
                  <a:cubicBezTo>
                    <a:pt x="476" y="1"/>
                    <a:pt x="474" y="1"/>
                    <a:pt x="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7067322" y="1425610"/>
              <a:ext cx="36347" cy="29698"/>
            </a:xfrm>
            <a:custGeom>
              <a:avLst/>
              <a:gdLst/>
              <a:ahLst/>
              <a:cxnLst/>
              <a:rect l="l" t="t" r="r" b="b"/>
              <a:pathLst>
                <a:path w="1126" h="920" extrusionOk="0">
                  <a:moveTo>
                    <a:pt x="701" y="0"/>
                  </a:moveTo>
                  <a:cubicBezTo>
                    <a:pt x="563" y="0"/>
                    <a:pt x="425" y="42"/>
                    <a:pt x="308" y="125"/>
                  </a:cubicBezTo>
                  <a:cubicBezTo>
                    <a:pt x="110" y="265"/>
                    <a:pt x="0" y="502"/>
                    <a:pt x="22" y="743"/>
                  </a:cubicBezTo>
                  <a:cubicBezTo>
                    <a:pt x="31" y="843"/>
                    <a:pt x="116" y="919"/>
                    <a:pt x="215" y="919"/>
                  </a:cubicBezTo>
                  <a:cubicBezTo>
                    <a:pt x="221" y="919"/>
                    <a:pt x="226" y="918"/>
                    <a:pt x="232" y="918"/>
                  </a:cubicBezTo>
                  <a:cubicBezTo>
                    <a:pt x="339" y="908"/>
                    <a:pt x="417" y="815"/>
                    <a:pt x="407" y="708"/>
                  </a:cubicBezTo>
                  <a:cubicBezTo>
                    <a:pt x="397" y="603"/>
                    <a:pt x="445" y="501"/>
                    <a:pt x="530" y="440"/>
                  </a:cubicBezTo>
                  <a:cubicBezTo>
                    <a:pt x="581" y="405"/>
                    <a:pt x="640" y="387"/>
                    <a:pt x="700" y="387"/>
                  </a:cubicBezTo>
                  <a:cubicBezTo>
                    <a:pt x="742" y="387"/>
                    <a:pt x="784" y="396"/>
                    <a:pt x="824" y="414"/>
                  </a:cubicBezTo>
                  <a:cubicBezTo>
                    <a:pt x="850" y="426"/>
                    <a:pt x="877" y="431"/>
                    <a:pt x="904" y="431"/>
                  </a:cubicBezTo>
                  <a:cubicBezTo>
                    <a:pt x="978" y="431"/>
                    <a:pt x="1048" y="390"/>
                    <a:pt x="1080" y="318"/>
                  </a:cubicBezTo>
                  <a:cubicBezTo>
                    <a:pt x="1125" y="222"/>
                    <a:pt x="1082" y="107"/>
                    <a:pt x="986" y="62"/>
                  </a:cubicBezTo>
                  <a:cubicBezTo>
                    <a:pt x="895" y="21"/>
                    <a:pt x="798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7163258" y="1389424"/>
              <a:ext cx="37897" cy="33765"/>
            </a:xfrm>
            <a:custGeom>
              <a:avLst/>
              <a:gdLst/>
              <a:ahLst/>
              <a:cxnLst/>
              <a:rect l="l" t="t" r="r" b="b"/>
              <a:pathLst>
                <a:path w="1174" h="1046" extrusionOk="0">
                  <a:moveTo>
                    <a:pt x="393" y="1"/>
                  </a:moveTo>
                  <a:cubicBezTo>
                    <a:pt x="313" y="1"/>
                    <a:pt x="233" y="14"/>
                    <a:pt x="156" y="40"/>
                  </a:cubicBezTo>
                  <a:cubicBezTo>
                    <a:pt x="55" y="74"/>
                    <a:pt x="1" y="183"/>
                    <a:pt x="35" y="284"/>
                  </a:cubicBezTo>
                  <a:cubicBezTo>
                    <a:pt x="62" y="365"/>
                    <a:pt x="137" y="416"/>
                    <a:pt x="218" y="416"/>
                  </a:cubicBezTo>
                  <a:cubicBezTo>
                    <a:pt x="238" y="416"/>
                    <a:pt x="258" y="413"/>
                    <a:pt x="279" y="406"/>
                  </a:cubicBezTo>
                  <a:cubicBezTo>
                    <a:pt x="316" y="393"/>
                    <a:pt x="355" y="387"/>
                    <a:pt x="394" y="387"/>
                  </a:cubicBezTo>
                  <a:cubicBezTo>
                    <a:pt x="479" y="387"/>
                    <a:pt x="564" y="418"/>
                    <a:pt x="629" y="476"/>
                  </a:cubicBezTo>
                  <a:cubicBezTo>
                    <a:pt x="725" y="560"/>
                    <a:pt x="769" y="690"/>
                    <a:pt x="744" y="814"/>
                  </a:cubicBezTo>
                  <a:cubicBezTo>
                    <a:pt x="723" y="919"/>
                    <a:pt x="790" y="1021"/>
                    <a:pt x="895" y="1042"/>
                  </a:cubicBezTo>
                  <a:cubicBezTo>
                    <a:pt x="908" y="1044"/>
                    <a:pt x="920" y="1046"/>
                    <a:pt x="933" y="1046"/>
                  </a:cubicBezTo>
                  <a:cubicBezTo>
                    <a:pt x="1023" y="1046"/>
                    <a:pt x="1104" y="982"/>
                    <a:pt x="1122" y="890"/>
                  </a:cubicBezTo>
                  <a:cubicBezTo>
                    <a:pt x="1174" y="630"/>
                    <a:pt x="1082" y="361"/>
                    <a:pt x="885" y="185"/>
                  </a:cubicBezTo>
                  <a:cubicBezTo>
                    <a:pt x="747" y="65"/>
                    <a:pt x="571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6926194" y="1317601"/>
              <a:ext cx="347107" cy="425515"/>
            </a:xfrm>
            <a:custGeom>
              <a:avLst/>
              <a:gdLst/>
              <a:ahLst/>
              <a:cxnLst/>
              <a:rect l="l" t="t" r="r" b="b"/>
              <a:pathLst>
                <a:path w="10753" h="13182" extrusionOk="0">
                  <a:moveTo>
                    <a:pt x="5918" y="2626"/>
                  </a:moveTo>
                  <a:cubicBezTo>
                    <a:pt x="6166" y="2626"/>
                    <a:pt x="6368" y="2828"/>
                    <a:pt x="6368" y="3076"/>
                  </a:cubicBezTo>
                  <a:cubicBezTo>
                    <a:pt x="6368" y="3141"/>
                    <a:pt x="6396" y="3203"/>
                    <a:pt x="6447" y="3245"/>
                  </a:cubicBezTo>
                  <a:cubicBezTo>
                    <a:pt x="6487" y="3277"/>
                    <a:pt x="6536" y="3294"/>
                    <a:pt x="6585" y="3294"/>
                  </a:cubicBezTo>
                  <a:cubicBezTo>
                    <a:pt x="6599" y="3294"/>
                    <a:pt x="6613" y="3293"/>
                    <a:pt x="6627" y="3290"/>
                  </a:cubicBezTo>
                  <a:cubicBezTo>
                    <a:pt x="6656" y="3284"/>
                    <a:pt x="6686" y="3282"/>
                    <a:pt x="6714" y="3282"/>
                  </a:cubicBezTo>
                  <a:cubicBezTo>
                    <a:pt x="6962" y="3282"/>
                    <a:pt x="7164" y="3484"/>
                    <a:pt x="7164" y="3732"/>
                  </a:cubicBezTo>
                  <a:cubicBezTo>
                    <a:pt x="7164" y="3777"/>
                    <a:pt x="7157" y="3822"/>
                    <a:pt x="7144" y="3865"/>
                  </a:cubicBezTo>
                  <a:cubicBezTo>
                    <a:pt x="7126" y="3923"/>
                    <a:pt x="7134" y="3986"/>
                    <a:pt x="7163" y="4039"/>
                  </a:cubicBezTo>
                  <a:cubicBezTo>
                    <a:pt x="7194" y="4091"/>
                    <a:pt x="7245" y="4129"/>
                    <a:pt x="7304" y="4142"/>
                  </a:cubicBezTo>
                  <a:cubicBezTo>
                    <a:pt x="7507" y="4187"/>
                    <a:pt x="7654" y="4372"/>
                    <a:pt x="7654" y="4581"/>
                  </a:cubicBezTo>
                  <a:cubicBezTo>
                    <a:pt x="7654" y="4609"/>
                    <a:pt x="7651" y="4637"/>
                    <a:pt x="7646" y="4664"/>
                  </a:cubicBezTo>
                  <a:lnTo>
                    <a:pt x="3105" y="4664"/>
                  </a:lnTo>
                  <a:cubicBezTo>
                    <a:pt x="3102" y="4636"/>
                    <a:pt x="3099" y="4608"/>
                    <a:pt x="3099" y="4581"/>
                  </a:cubicBezTo>
                  <a:cubicBezTo>
                    <a:pt x="3099" y="4372"/>
                    <a:pt x="3247" y="4187"/>
                    <a:pt x="3450" y="4141"/>
                  </a:cubicBezTo>
                  <a:cubicBezTo>
                    <a:pt x="3508" y="4128"/>
                    <a:pt x="3559" y="4091"/>
                    <a:pt x="3590" y="4039"/>
                  </a:cubicBezTo>
                  <a:cubicBezTo>
                    <a:pt x="3620" y="3986"/>
                    <a:pt x="3627" y="3923"/>
                    <a:pt x="3610" y="3865"/>
                  </a:cubicBezTo>
                  <a:cubicBezTo>
                    <a:pt x="3596" y="3822"/>
                    <a:pt x="3589" y="3777"/>
                    <a:pt x="3589" y="3732"/>
                  </a:cubicBezTo>
                  <a:cubicBezTo>
                    <a:pt x="3589" y="3483"/>
                    <a:pt x="3791" y="3282"/>
                    <a:pt x="4039" y="3282"/>
                  </a:cubicBezTo>
                  <a:cubicBezTo>
                    <a:pt x="4068" y="3282"/>
                    <a:pt x="4098" y="3284"/>
                    <a:pt x="4126" y="3290"/>
                  </a:cubicBezTo>
                  <a:cubicBezTo>
                    <a:pt x="4140" y="3293"/>
                    <a:pt x="4154" y="3294"/>
                    <a:pt x="4168" y="3294"/>
                  </a:cubicBezTo>
                  <a:cubicBezTo>
                    <a:pt x="4218" y="3294"/>
                    <a:pt x="4266" y="3277"/>
                    <a:pt x="4306" y="3244"/>
                  </a:cubicBezTo>
                  <a:cubicBezTo>
                    <a:pt x="4357" y="3203"/>
                    <a:pt x="4386" y="3141"/>
                    <a:pt x="4386" y="3076"/>
                  </a:cubicBezTo>
                  <a:cubicBezTo>
                    <a:pt x="4386" y="2827"/>
                    <a:pt x="4588" y="2626"/>
                    <a:pt x="4836" y="2626"/>
                  </a:cubicBezTo>
                  <a:cubicBezTo>
                    <a:pt x="4979" y="2626"/>
                    <a:pt x="5116" y="2694"/>
                    <a:pt x="5200" y="2811"/>
                  </a:cubicBezTo>
                  <a:cubicBezTo>
                    <a:pt x="5241" y="2868"/>
                    <a:pt x="5307" y="2902"/>
                    <a:pt x="5376" y="2902"/>
                  </a:cubicBezTo>
                  <a:cubicBezTo>
                    <a:pt x="5446" y="2902"/>
                    <a:pt x="5512" y="2868"/>
                    <a:pt x="5553" y="2811"/>
                  </a:cubicBezTo>
                  <a:cubicBezTo>
                    <a:pt x="5638" y="2694"/>
                    <a:pt x="5774" y="2626"/>
                    <a:pt x="5918" y="2626"/>
                  </a:cubicBezTo>
                  <a:close/>
                  <a:moveTo>
                    <a:pt x="10332" y="5051"/>
                  </a:moveTo>
                  <a:cubicBezTo>
                    <a:pt x="10351" y="5051"/>
                    <a:pt x="10366" y="5066"/>
                    <a:pt x="10366" y="5086"/>
                  </a:cubicBezTo>
                  <a:lnTo>
                    <a:pt x="10366" y="5879"/>
                  </a:lnTo>
                  <a:cubicBezTo>
                    <a:pt x="10366" y="5899"/>
                    <a:pt x="10351" y="5914"/>
                    <a:pt x="10332" y="5914"/>
                  </a:cubicBezTo>
                  <a:lnTo>
                    <a:pt x="421" y="5914"/>
                  </a:lnTo>
                  <a:cubicBezTo>
                    <a:pt x="402" y="5914"/>
                    <a:pt x="387" y="5899"/>
                    <a:pt x="387" y="5879"/>
                  </a:cubicBezTo>
                  <a:lnTo>
                    <a:pt x="387" y="5086"/>
                  </a:lnTo>
                  <a:cubicBezTo>
                    <a:pt x="387" y="5066"/>
                    <a:pt x="402" y="5051"/>
                    <a:pt x="421" y="5051"/>
                  </a:cubicBezTo>
                  <a:close/>
                  <a:moveTo>
                    <a:pt x="4199" y="6301"/>
                  </a:moveTo>
                  <a:lnTo>
                    <a:pt x="4457" y="12795"/>
                  </a:lnTo>
                  <a:lnTo>
                    <a:pt x="3317" y="12795"/>
                  </a:lnTo>
                  <a:lnTo>
                    <a:pt x="2886" y="6301"/>
                  </a:lnTo>
                  <a:close/>
                  <a:moveTo>
                    <a:pt x="6168" y="6301"/>
                  </a:moveTo>
                  <a:lnTo>
                    <a:pt x="5909" y="12795"/>
                  </a:lnTo>
                  <a:lnTo>
                    <a:pt x="4844" y="12795"/>
                  </a:lnTo>
                  <a:lnTo>
                    <a:pt x="4586" y="6301"/>
                  </a:lnTo>
                  <a:close/>
                  <a:moveTo>
                    <a:pt x="7868" y="6301"/>
                  </a:moveTo>
                  <a:lnTo>
                    <a:pt x="7436" y="12795"/>
                  </a:lnTo>
                  <a:lnTo>
                    <a:pt x="6296" y="12795"/>
                  </a:lnTo>
                  <a:lnTo>
                    <a:pt x="6554" y="6301"/>
                  </a:lnTo>
                  <a:close/>
                  <a:moveTo>
                    <a:pt x="9568" y="6301"/>
                  </a:moveTo>
                  <a:lnTo>
                    <a:pt x="8924" y="12532"/>
                  </a:lnTo>
                  <a:cubicBezTo>
                    <a:pt x="8910" y="12682"/>
                    <a:pt x="8786" y="12795"/>
                    <a:pt x="8637" y="12795"/>
                  </a:cubicBezTo>
                  <a:lnTo>
                    <a:pt x="7824" y="12795"/>
                  </a:lnTo>
                  <a:lnTo>
                    <a:pt x="8254" y="6301"/>
                  </a:lnTo>
                  <a:close/>
                  <a:moveTo>
                    <a:pt x="4338" y="1"/>
                  </a:moveTo>
                  <a:cubicBezTo>
                    <a:pt x="3604" y="1"/>
                    <a:pt x="2998" y="556"/>
                    <a:pt x="2916" y="1267"/>
                  </a:cubicBezTo>
                  <a:cubicBezTo>
                    <a:pt x="2880" y="1264"/>
                    <a:pt x="2843" y="1263"/>
                    <a:pt x="2806" y="1263"/>
                  </a:cubicBezTo>
                  <a:cubicBezTo>
                    <a:pt x="2017" y="1263"/>
                    <a:pt x="1375" y="1904"/>
                    <a:pt x="1375" y="2692"/>
                  </a:cubicBezTo>
                  <a:cubicBezTo>
                    <a:pt x="1375" y="2787"/>
                    <a:pt x="1385" y="2880"/>
                    <a:pt x="1403" y="2971"/>
                  </a:cubicBezTo>
                  <a:cubicBezTo>
                    <a:pt x="825" y="3166"/>
                    <a:pt x="434" y="3702"/>
                    <a:pt x="434" y="4325"/>
                  </a:cubicBezTo>
                  <a:cubicBezTo>
                    <a:pt x="434" y="4420"/>
                    <a:pt x="443" y="4541"/>
                    <a:pt x="467" y="4664"/>
                  </a:cubicBezTo>
                  <a:lnTo>
                    <a:pt x="422" y="4664"/>
                  </a:lnTo>
                  <a:cubicBezTo>
                    <a:pt x="189" y="4664"/>
                    <a:pt x="0" y="4853"/>
                    <a:pt x="0" y="5086"/>
                  </a:cubicBezTo>
                  <a:lnTo>
                    <a:pt x="0" y="5879"/>
                  </a:lnTo>
                  <a:cubicBezTo>
                    <a:pt x="0" y="6112"/>
                    <a:pt x="189" y="6301"/>
                    <a:pt x="422" y="6301"/>
                  </a:cubicBezTo>
                  <a:lnTo>
                    <a:pt x="797" y="6301"/>
                  </a:lnTo>
                  <a:lnTo>
                    <a:pt x="1152" y="9731"/>
                  </a:lnTo>
                  <a:cubicBezTo>
                    <a:pt x="1162" y="9830"/>
                    <a:pt x="1246" y="9905"/>
                    <a:pt x="1344" y="9905"/>
                  </a:cubicBezTo>
                  <a:cubicBezTo>
                    <a:pt x="1350" y="9905"/>
                    <a:pt x="1357" y="9904"/>
                    <a:pt x="1364" y="9903"/>
                  </a:cubicBezTo>
                  <a:cubicBezTo>
                    <a:pt x="1470" y="9892"/>
                    <a:pt x="1547" y="9798"/>
                    <a:pt x="1536" y="9691"/>
                  </a:cubicBezTo>
                  <a:lnTo>
                    <a:pt x="1186" y="6301"/>
                  </a:lnTo>
                  <a:lnTo>
                    <a:pt x="2499" y="6301"/>
                  </a:lnTo>
                  <a:lnTo>
                    <a:pt x="2930" y="12795"/>
                  </a:lnTo>
                  <a:lnTo>
                    <a:pt x="2117" y="12795"/>
                  </a:lnTo>
                  <a:cubicBezTo>
                    <a:pt x="1967" y="12795"/>
                    <a:pt x="1843" y="12682"/>
                    <a:pt x="1830" y="12530"/>
                  </a:cubicBezTo>
                  <a:lnTo>
                    <a:pt x="1629" y="10588"/>
                  </a:lnTo>
                  <a:cubicBezTo>
                    <a:pt x="1618" y="10489"/>
                    <a:pt x="1535" y="10415"/>
                    <a:pt x="1437" y="10415"/>
                  </a:cubicBezTo>
                  <a:cubicBezTo>
                    <a:pt x="1430" y="10415"/>
                    <a:pt x="1423" y="10415"/>
                    <a:pt x="1416" y="10416"/>
                  </a:cubicBezTo>
                  <a:cubicBezTo>
                    <a:pt x="1311" y="10426"/>
                    <a:pt x="1234" y="10522"/>
                    <a:pt x="1244" y="10628"/>
                  </a:cubicBezTo>
                  <a:lnTo>
                    <a:pt x="1445" y="12568"/>
                  </a:lnTo>
                  <a:cubicBezTo>
                    <a:pt x="1477" y="12918"/>
                    <a:pt x="1766" y="13181"/>
                    <a:pt x="2117" y="13181"/>
                  </a:cubicBezTo>
                  <a:lnTo>
                    <a:pt x="8637" y="13181"/>
                  </a:lnTo>
                  <a:cubicBezTo>
                    <a:pt x="8988" y="13181"/>
                    <a:pt x="9276" y="12918"/>
                    <a:pt x="9308" y="12570"/>
                  </a:cubicBezTo>
                  <a:lnTo>
                    <a:pt x="9956" y="6301"/>
                  </a:lnTo>
                  <a:lnTo>
                    <a:pt x="10333" y="6301"/>
                  </a:lnTo>
                  <a:cubicBezTo>
                    <a:pt x="10564" y="6301"/>
                    <a:pt x="10753" y="6112"/>
                    <a:pt x="10753" y="5880"/>
                  </a:cubicBezTo>
                  <a:lnTo>
                    <a:pt x="10753" y="5086"/>
                  </a:lnTo>
                  <a:cubicBezTo>
                    <a:pt x="10753" y="4853"/>
                    <a:pt x="10564" y="4664"/>
                    <a:pt x="10332" y="4664"/>
                  </a:cubicBezTo>
                  <a:lnTo>
                    <a:pt x="10279" y="4664"/>
                  </a:lnTo>
                  <a:cubicBezTo>
                    <a:pt x="10306" y="4554"/>
                    <a:pt x="10320" y="4441"/>
                    <a:pt x="10320" y="4325"/>
                  </a:cubicBezTo>
                  <a:cubicBezTo>
                    <a:pt x="10320" y="3702"/>
                    <a:pt x="9929" y="3165"/>
                    <a:pt x="9351" y="2971"/>
                  </a:cubicBezTo>
                  <a:cubicBezTo>
                    <a:pt x="9369" y="2880"/>
                    <a:pt x="9378" y="2787"/>
                    <a:pt x="9378" y="2692"/>
                  </a:cubicBezTo>
                  <a:cubicBezTo>
                    <a:pt x="9378" y="2369"/>
                    <a:pt x="9267" y="2053"/>
                    <a:pt x="9066" y="1800"/>
                  </a:cubicBezTo>
                  <a:cubicBezTo>
                    <a:pt x="9028" y="1753"/>
                    <a:pt x="8972" y="1728"/>
                    <a:pt x="8915" y="1728"/>
                  </a:cubicBezTo>
                  <a:cubicBezTo>
                    <a:pt x="8873" y="1728"/>
                    <a:pt x="8830" y="1742"/>
                    <a:pt x="8795" y="1771"/>
                  </a:cubicBezTo>
                  <a:cubicBezTo>
                    <a:pt x="8712" y="1836"/>
                    <a:pt x="8698" y="1958"/>
                    <a:pt x="8764" y="2041"/>
                  </a:cubicBezTo>
                  <a:cubicBezTo>
                    <a:pt x="8914" y="2228"/>
                    <a:pt x="8992" y="2454"/>
                    <a:pt x="8992" y="2692"/>
                  </a:cubicBezTo>
                  <a:cubicBezTo>
                    <a:pt x="8992" y="2798"/>
                    <a:pt x="8976" y="2902"/>
                    <a:pt x="8945" y="3002"/>
                  </a:cubicBezTo>
                  <a:cubicBezTo>
                    <a:pt x="8926" y="3066"/>
                    <a:pt x="8933" y="3135"/>
                    <a:pt x="8967" y="3193"/>
                  </a:cubicBezTo>
                  <a:cubicBezTo>
                    <a:pt x="9001" y="3251"/>
                    <a:pt x="9057" y="3292"/>
                    <a:pt x="9122" y="3308"/>
                  </a:cubicBezTo>
                  <a:cubicBezTo>
                    <a:pt x="9599" y="3415"/>
                    <a:pt x="9934" y="3834"/>
                    <a:pt x="9934" y="4325"/>
                  </a:cubicBezTo>
                  <a:cubicBezTo>
                    <a:pt x="9934" y="4442"/>
                    <a:pt x="9915" y="4555"/>
                    <a:pt x="9877" y="4664"/>
                  </a:cubicBezTo>
                  <a:lnTo>
                    <a:pt x="8036" y="4664"/>
                  </a:lnTo>
                  <a:cubicBezTo>
                    <a:pt x="8039" y="4636"/>
                    <a:pt x="8041" y="4609"/>
                    <a:pt x="8041" y="4580"/>
                  </a:cubicBezTo>
                  <a:cubicBezTo>
                    <a:pt x="8041" y="4244"/>
                    <a:pt x="7844" y="3948"/>
                    <a:pt x="7547" y="3817"/>
                  </a:cubicBezTo>
                  <a:cubicBezTo>
                    <a:pt x="7549" y="3788"/>
                    <a:pt x="7551" y="3760"/>
                    <a:pt x="7551" y="3731"/>
                  </a:cubicBezTo>
                  <a:cubicBezTo>
                    <a:pt x="7551" y="3277"/>
                    <a:pt x="7187" y="2906"/>
                    <a:pt x="6735" y="2895"/>
                  </a:cubicBezTo>
                  <a:cubicBezTo>
                    <a:pt x="6652" y="2520"/>
                    <a:pt x="6317" y="2239"/>
                    <a:pt x="5918" y="2239"/>
                  </a:cubicBezTo>
                  <a:cubicBezTo>
                    <a:pt x="5719" y="2239"/>
                    <a:pt x="5527" y="2311"/>
                    <a:pt x="5377" y="2437"/>
                  </a:cubicBezTo>
                  <a:cubicBezTo>
                    <a:pt x="5227" y="2311"/>
                    <a:pt x="5036" y="2239"/>
                    <a:pt x="4836" y="2239"/>
                  </a:cubicBezTo>
                  <a:cubicBezTo>
                    <a:pt x="4437" y="2239"/>
                    <a:pt x="4102" y="2520"/>
                    <a:pt x="4020" y="2895"/>
                  </a:cubicBezTo>
                  <a:cubicBezTo>
                    <a:pt x="3568" y="2906"/>
                    <a:pt x="3204" y="3277"/>
                    <a:pt x="3204" y="3731"/>
                  </a:cubicBezTo>
                  <a:cubicBezTo>
                    <a:pt x="3204" y="3760"/>
                    <a:pt x="3205" y="3788"/>
                    <a:pt x="3208" y="3817"/>
                  </a:cubicBezTo>
                  <a:cubicBezTo>
                    <a:pt x="2910" y="3948"/>
                    <a:pt x="2713" y="4244"/>
                    <a:pt x="2713" y="4580"/>
                  </a:cubicBezTo>
                  <a:cubicBezTo>
                    <a:pt x="2713" y="4606"/>
                    <a:pt x="2714" y="4634"/>
                    <a:pt x="2718" y="4664"/>
                  </a:cubicBezTo>
                  <a:lnTo>
                    <a:pt x="863" y="4664"/>
                  </a:lnTo>
                  <a:cubicBezTo>
                    <a:pt x="836" y="4561"/>
                    <a:pt x="820" y="4436"/>
                    <a:pt x="820" y="4325"/>
                  </a:cubicBezTo>
                  <a:cubicBezTo>
                    <a:pt x="820" y="3834"/>
                    <a:pt x="1154" y="3415"/>
                    <a:pt x="1632" y="3308"/>
                  </a:cubicBezTo>
                  <a:cubicBezTo>
                    <a:pt x="1697" y="3292"/>
                    <a:pt x="1754" y="3251"/>
                    <a:pt x="1787" y="3193"/>
                  </a:cubicBezTo>
                  <a:cubicBezTo>
                    <a:pt x="1820" y="3135"/>
                    <a:pt x="1829" y="3066"/>
                    <a:pt x="1808" y="3002"/>
                  </a:cubicBezTo>
                  <a:cubicBezTo>
                    <a:pt x="1777" y="2902"/>
                    <a:pt x="1762" y="2798"/>
                    <a:pt x="1762" y="2692"/>
                  </a:cubicBezTo>
                  <a:cubicBezTo>
                    <a:pt x="1762" y="2117"/>
                    <a:pt x="2229" y="1649"/>
                    <a:pt x="2806" y="1649"/>
                  </a:cubicBezTo>
                  <a:cubicBezTo>
                    <a:pt x="2872" y="1649"/>
                    <a:pt x="2940" y="1656"/>
                    <a:pt x="3007" y="1668"/>
                  </a:cubicBezTo>
                  <a:cubicBezTo>
                    <a:pt x="3022" y="1671"/>
                    <a:pt x="3038" y="1673"/>
                    <a:pt x="3054" y="1673"/>
                  </a:cubicBezTo>
                  <a:cubicBezTo>
                    <a:pt x="3109" y="1673"/>
                    <a:pt x="3163" y="1654"/>
                    <a:pt x="3206" y="1618"/>
                  </a:cubicBezTo>
                  <a:cubicBezTo>
                    <a:pt x="3262" y="1572"/>
                    <a:pt x="3294" y="1504"/>
                    <a:pt x="3294" y="1431"/>
                  </a:cubicBezTo>
                  <a:cubicBezTo>
                    <a:pt x="3294" y="855"/>
                    <a:pt x="3762" y="387"/>
                    <a:pt x="4338" y="387"/>
                  </a:cubicBezTo>
                  <a:cubicBezTo>
                    <a:pt x="4670" y="387"/>
                    <a:pt x="4986" y="548"/>
                    <a:pt x="5182" y="818"/>
                  </a:cubicBezTo>
                  <a:cubicBezTo>
                    <a:pt x="5227" y="881"/>
                    <a:pt x="5300" y="918"/>
                    <a:pt x="5377" y="918"/>
                  </a:cubicBezTo>
                  <a:cubicBezTo>
                    <a:pt x="5454" y="918"/>
                    <a:pt x="5527" y="881"/>
                    <a:pt x="5572" y="818"/>
                  </a:cubicBezTo>
                  <a:cubicBezTo>
                    <a:pt x="5768" y="548"/>
                    <a:pt x="6084" y="387"/>
                    <a:pt x="6417" y="387"/>
                  </a:cubicBezTo>
                  <a:cubicBezTo>
                    <a:pt x="6992" y="387"/>
                    <a:pt x="7460" y="855"/>
                    <a:pt x="7460" y="1431"/>
                  </a:cubicBezTo>
                  <a:cubicBezTo>
                    <a:pt x="7460" y="1504"/>
                    <a:pt x="7492" y="1572"/>
                    <a:pt x="7548" y="1618"/>
                  </a:cubicBezTo>
                  <a:cubicBezTo>
                    <a:pt x="7592" y="1654"/>
                    <a:pt x="7645" y="1673"/>
                    <a:pt x="7700" y="1673"/>
                  </a:cubicBezTo>
                  <a:cubicBezTo>
                    <a:pt x="7716" y="1673"/>
                    <a:pt x="7732" y="1671"/>
                    <a:pt x="7748" y="1668"/>
                  </a:cubicBezTo>
                  <a:cubicBezTo>
                    <a:pt x="7814" y="1656"/>
                    <a:pt x="7882" y="1649"/>
                    <a:pt x="7949" y="1649"/>
                  </a:cubicBezTo>
                  <a:cubicBezTo>
                    <a:pt x="8004" y="1649"/>
                    <a:pt x="8058" y="1653"/>
                    <a:pt x="8111" y="1662"/>
                  </a:cubicBezTo>
                  <a:cubicBezTo>
                    <a:pt x="8121" y="1664"/>
                    <a:pt x="8131" y="1664"/>
                    <a:pt x="8140" y="1664"/>
                  </a:cubicBezTo>
                  <a:cubicBezTo>
                    <a:pt x="8234" y="1664"/>
                    <a:pt x="8316" y="1596"/>
                    <a:pt x="8331" y="1501"/>
                  </a:cubicBezTo>
                  <a:cubicBezTo>
                    <a:pt x="8349" y="1395"/>
                    <a:pt x="8276" y="1297"/>
                    <a:pt x="8170" y="1280"/>
                  </a:cubicBezTo>
                  <a:cubicBezTo>
                    <a:pt x="8098" y="1269"/>
                    <a:pt x="8023" y="1263"/>
                    <a:pt x="7949" y="1263"/>
                  </a:cubicBezTo>
                  <a:cubicBezTo>
                    <a:pt x="7912" y="1263"/>
                    <a:pt x="7874" y="1264"/>
                    <a:pt x="7837" y="1267"/>
                  </a:cubicBezTo>
                  <a:cubicBezTo>
                    <a:pt x="7755" y="556"/>
                    <a:pt x="7150" y="1"/>
                    <a:pt x="6416" y="1"/>
                  </a:cubicBezTo>
                  <a:cubicBezTo>
                    <a:pt x="6022" y="1"/>
                    <a:pt x="5645" y="166"/>
                    <a:pt x="5377" y="450"/>
                  </a:cubicBezTo>
                  <a:cubicBezTo>
                    <a:pt x="5109" y="166"/>
                    <a:pt x="4731" y="1"/>
                    <a:pt x="4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92;p47">
            <a:extLst>
              <a:ext uri="{FF2B5EF4-FFF2-40B4-BE49-F238E27FC236}">
                <a16:creationId xmlns:a16="http://schemas.microsoft.com/office/drawing/2014/main" id="{2E1E3152-AFF1-48C7-BA0B-8D8EB338B16A}"/>
              </a:ext>
            </a:extLst>
          </p:cNvPr>
          <p:cNvSpPr txBox="1">
            <a:spLocks/>
          </p:cNvSpPr>
          <p:nvPr/>
        </p:nvSpPr>
        <p:spPr>
          <a:xfrm>
            <a:off x="3982269" y="2739348"/>
            <a:ext cx="148259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 err="1"/>
              <a:t>Avg</a:t>
            </a:r>
            <a:r>
              <a:rPr lang="en-GB"/>
              <a:t> Rental Duration</a:t>
            </a:r>
          </a:p>
        </p:txBody>
      </p:sp>
      <p:sp>
        <p:nvSpPr>
          <p:cNvPr id="11" name="Google Shape;492;p47">
            <a:extLst>
              <a:ext uri="{FF2B5EF4-FFF2-40B4-BE49-F238E27FC236}">
                <a16:creationId xmlns:a16="http://schemas.microsoft.com/office/drawing/2014/main" id="{4EA84746-3D56-4075-4EEC-C137F7D5FD12}"/>
              </a:ext>
            </a:extLst>
          </p:cNvPr>
          <p:cNvSpPr txBox="1">
            <a:spLocks/>
          </p:cNvSpPr>
          <p:nvPr/>
        </p:nvSpPr>
        <p:spPr>
          <a:xfrm>
            <a:off x="618831" y="4397418"/>
            <a:ext cx="173680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 err="1"/>
              <a:t>Avg</a:t>
            </a:r>
            <a:r>
              <a:rPr lang="en-GB"/>
              <a:t> Transaction Value</a:t>
            </a:r>
          </a:p>
        </p:txBody>
      </p:sp>
      <p:sp>
        <p:nvSpPr>
          <p:cNvPr id="14" name="Google Shape;498;p47">
            <a:extLst>
              <a:ext uri="{FF2B5EF4-FFF2-40B4-BE49-F238E27FC236}">
                <a16:creationId xmlns:a16="http://schemas.microsoft.com/office/drawing/2014/main" id="{3412B8B7-D0A6-79FB-D1EC-1D24743BFC7A}"/>
              </a:ext>
            </a:extLst>
          </p:cNvPr>
          <p:cNvSpPr txBox="1">
            <a:spLocks/>
          </p:cNvSpPr>
          <p:nvPr/>
        </p:nvSpPr>
        <p:spPr>
          <a:xfrm>
            <a:off x="5762328" y="1494542"/>
            <a:ext cx="168830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$60,793.87</a:t>
            </a:r>
          </a:p>
        </p:txBody>
      </p:sp>
      <p:sp>
        <p:nvSpPr>
          <p:cNvPr id="15" name="Google Shape;498;p47">
            <a:extLst>
              <a:ext uri="{FF2B5EF4-FFF2-40B4-BE49-F238E27FC236}">
                <a16:creationId xmlns:a16="http://schemas.microsoft.com/office/drawing/2014/main" id="{AD4BACE6-A22F-C90B-EF69-046FBB9A6E52}"/>
              </a:ext>
            </a:extLst>
          </p:cNvPr>
          <p:cNvSpPr txBox="1">
            <a:spLocks/>
          </p:cNvSpPr>
          <p:nvPr/>
        </p:nvSpPr>
        <p:spPr>
          <a:xfrm>
            <a:off x="4108943" y="2388948"/>
            <a:ext cx="1334303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5 Days</a:t>
            </a:r>
          </a:p>
        </p:txBody>
      </p:sp>
      <p:sp>
        <p:nvSpPr>
          <p:cNvPr id="16" name="Google Shape;498;p47">
            <a:extLst>
              <a:ext uri="{FF2B5EF4-FFF2-40B4-BE49-F238E27FC236}">
                <a16:creationId xmlns:a16="http://schemas.microsoft.com/office/drawing/2014/main" id="{24D30BB9-3CA9-3138-2730-DD29DED6DBB7}"/>
              </a:ext>
            </a:extLst>
          </p:cNvPr>
          <p:cNvSpPr txBox="1">
            <a:spLocks/>
          </p:cNvSpPr>
          <p:nvPr/>
        </p:nvSpPr>
        <p:spPr>
          <a:xfrm>
            <a:off x="5379420" y="3773559"/>
            <a:ext cx="116566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"/>
              <a:t>$101.50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05F036D-21A7-54B6-FF2B-C763542DE4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7042" y="2997765"/>
            <a:ext cx="831807" cy="821224"/>
          </a:xfrm>
          <a:prstGeom prst="bentConnector3">
            <a:avLst>
              <a:gd name="adj1" fmla="val 98215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04177F2-0A14-EAF5-6CFD-053E6DCDEF2E}"/>
              </a:ext>
            </a:extLst>
          </p:cNvPr>
          <p:cNvCxnSpPr>
            <a:cxnSpLocks/>
          </p:cNvCxnSpPr>
          <p:nvPr/>
        </p:nvCxnSpPr>
        <p:spPr>
          <a:xfrm rot="10800000">
            <a:off x="2119811" y="1427751"/>
            <a:ext cx="822511" cy="419788"/>
          </a:xfrm>
          <a:prstGeom prst="bentConnector3">
            <a:avLst>
              <a:gd name="adj1" fmla="val 124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45C66C9-CE47-55AC-8B60-DFFE28BD1109}"/>
              </a:ext>
            </a:extLst>
          </p:cNvPr>
          <p:cNvCxnSpPr>
            <a:cxnSpLocks/>
          </p:cNvCxnSpPr>
          <p:nvPr/>
        </p:nvCxnSpPr>
        <p:spPr>
          <a:xfrm>
            <a:off x="3382130" y="2153845"/>
            <a:ext cx="807692" cy="4865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1136EEC-0991-FD5C-1B1D-825A5D4758BC}"/>
              </a:ext>
            </a:extLst>
          </p:cNvPr>
          <p:cNvCxnSpPr>
            <a:cxnSpLocks/>
            <a:endCxn id="14" idx="3"/>
          </p:cNvCxnSpPr>
          <p:nvPr/>
        </p:nvCxnSpPr>
        <p:spPr>
          <a:xfrm rot="16200000" flipV="1">
            <a:off x="7257169" y="1939406"/>
            <a:ext cx="1244807" cy="857879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80483CB-809C-4EF7-EB91-B504DCAC4466}"/>
              </a:ext>
            </a:extLst>
          </p:cNvPr>
          <p:cNvCxnSpPr/>
          <p:nvPr/>
        </p:nvCxnSpPr>
        <p:spPr>
          <a:xfrm rot="10800000" flipV="1">
            <a:off x="6606481" y="3692564"/>
            <a:ext cx="935915" cy="37028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498;p47">
            <a:extLst>
              <a:ext uri="{FF2B5EF4-FFF2-40B4-BE49-F238E27FC236}">
                <a16:creationId xmlns:a16="http://schemas.microsoft.com/office/drawing/2014/main" id="{66809D85-264E-A028-ED9F-693B3D5907CB}"/>
              </a:ext>
            </a:extLst>
          </p:cNvPr>
          <p:cNvSpPr txBox="1">
            <a:spLocks/>
          </p:cNvSpPr>
          <p:nvPr/>
        </p:nvSpPr>
        <p:spPr>
          <a:xfrm>
            <a:off x="3040827" y="3517675"/>
            <a:ext cx="1334303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akbak One"/>
              <a:buNone/>
              <a:defRPr sz="23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"/>
              <a:t>46-185 minutes</a:t>
            </a:r>
          </a:p>
        </p:txBody>
      </p:sp>
      <p:sp>
        <p:nvSpPr>
          <p:cNvPr id="54" name="Google Shape;492;p47">
            <a:extLst>
              <a:ext uri="{FF2B5EF4-FFF2-40B4-BE49-F238E27FC236}">
                <a16:creationId xmlns:a16="http://schemas.microsoft.com/office/drawing/2014/main" id="{25940CAB-3557-29CD-CF00-04FE03786F0B}"/>
              </a:ext>
            </a:extLst>
          </p:cNvPr>
          <p:cNvSpPr txBox="1">
            <a:spLocks/>
          </p:cNvSpPr>
          <p:nvPr/>
        </p:nvSpPr>
        <p:spPr>
          <a:xfrm>
            <a:off x="2975868" y="4077650"/>
            <a:ext cx="148259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/>
              <a:t>Film length range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D35A12-F7CF-8E67-1385-C688F58C3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19664" y="3366187"/>
            <a:ext cx="804097" cy="344123"/>
          </a:xfrm>
          <a:prstGeom prst="bentConnector3">
            <a:avLst>
              <a:gd name="adj1" fmla="val 10187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7A4649C8-2D72-ED75-8C58-AE53F6F8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>
            <a:extLst>
              <a:ext uri="{FF2B5EF4-FFF2-40B4-BE49-F238E27FC236}">
                <a16:creationId xmlns:a16="http://schemas.microsoft.com/office/drawing/2014/main" id="{94C47A6F-6A0C-54A1-8FEB-5519C749B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6000" y="1249017"/>
            <a:ext cx="4272000" cy="1198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Customers</a:t>
            </a:r>
            <a:endParaRPr dirty="0"/>
          </a:p>
        </p:txBody>
      </p:sp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9A2EE35A-2191-0D1C-2C09-D9EC017DC3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6000" y="2571750"/>
            <a:ext cx="4272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Where Are the Customers?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0870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>
            <a:spLocks noGrp="1"/>
          </p:cNvSpPr>
          <p:nvPr>
            <p:ph type="title"/>
          </p:nvPr>
        </p:nvSpPr>
        <p:spPr>
          <a:xfrm>
            <a:off x="4101094" y="400339"/>
            <a:ext cx="4946500" cy="636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the Fans Are</a:t>
            </a:r>
            <a:endParaRPr dirty="0"/>
          </a:p>
        </p:txBody>
      </p:sp>
      <p:sp>
        <p:nvSpPr>
          <p:cNvPr id="761" name="Google Shape;761;p59"/>
          <p:cNvSpPr txBox="1"/>
          <p:nvPr/>
        </p:nvSpPr>
        <p:spPr>
          <a:xfrm flipH="1">
            <a:off x="461466" y="554303"/>
            <a:ext cx="2833085" cy="124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global customer base is a strategic asset as streaming expands reach beyond physical store locations. 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2" name="Google Shape;762;p59"/>
          <p:cNvSpPr txBox="1"/>
          <p:nvPr/>
        </p:nvSpPr>
        <p:spPr>
          <a:xfrm flipH="1">
            <a:off x="4187561" y="958901"/>
            <a:ext cx="4773565" cy="6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Rockbuster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currently serves </a:t>
            </a:r>
            <a:r>
              <a:rPr lang="e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Didact Gothic"/>
                <a:ea typeface="Didact Gothic"/>
                <a:cs typeface="Didact Gothic"/>
                <a:sym typeface="Didact Gothic"/>
              </a:rPr>
              <a:t>599 customers 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across </a:t>
            </a:r>
            <a:r>
              <a:rPr lang="en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108 countries</a:t>
            </a: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proving global interest already exists. 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3" name="Google Shape;763;p59"/>
          <p:cNvSpPr/>
          <p:nvPr/>
        </p:nvSpPr>
        <p:spPr>
          <a:xfrm>
            <a:off x="86471" y="676573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9"/>
          <p:cNvSpPr/>
          <p:nvPr/>
        </p:nvSpPr>
        <p:spPr>
          <a:xfrm>
            <a:off x="3942865" y="1177024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61;p59">
            <a:extLst>
              <a:ext uri="{FF2B5EF4-FFF2-40B4-BE49-F238E27FC236}">
                <a16:creationId xmlns:a16="http://schemas.microsoft.com/office/drawing/2014/main" id="{88549F17-9C67-A1E5-B739-F9BC03A4DE64}"/>
              </a:ext>
            </a:extLst>
          </p:cNvPr>
          <p:cNvSpPr txBox="1"/>
          <p:nvPr/>
        </p:nvSpPr>
        <p:spPr>
          <a:xfrm flipH="1">
            <a:off x="1683673" y="4418734"/>
            <a:ext cx="3002730" cy="6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Opportunity: A ready-to-convert audience base for digital rollout.</a:t>
            </a:r>
            <a:endParaRPr sz="16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765;p59">
            <a:extLst>
              <a:ext uri="{FF2B5EF4-FFF2-40B4-BE49-F238E27FC236}">
                <a16:creationId xmlns:a16="http://schemas.microsoft.com/office/drawing/2014/main" id="{F241806D-61AD-1EA9-811B-F756FD02E1E5}"/>
              </a:ext>
            </a:extLst>
          </p:cNvPr>
          <p:cNvSpPr/>
          <p:nvPr/>
        </p:nvSpPr>
        <p:spPr>
          <a:xfrm>
            <a:off x="1338073" y="4561328"/>
            <a:ext cx="345600" cy="328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8189C88-545C-44E8-A9A5-8B97BF98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537"/>
          <a:stretch>
            <a:fillRect/>
          </a:stretch>
        </p:blipFill>
        <p:spPr>
          <a:xfrm>
            <a:off x="182874" y="1673960"/>
            <a:ext cx="4041514" cy="2744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35EE8-907C-9DD6-AEB9-441AA8DD3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4" y="4548953"/>
            <a:ext cx="765376" cy="3532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639A01-B3BA-8AA5-84F7-CE125EF16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777" y="1595359"/>
            <a:ext cx="3862349" cy="3513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"/>
          <p:cNvSpPr txBox="1">
            <a:spLocks noGrp="1"/>
          </p:cNvSpPr>
          <p:nvPr>
            <p:ph type="title"/>
          </p:nvPr>
        </p:nvSpPr>
        <p:spPr>
          <a:xfrm>
            <a:off x="1026698" y="118325"/>
            <a:ext cx="7404071" cy="635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High-Affinity Customers Live</a:t>
            </a:r>
            <a:endParaRPr dirty="0"/>
          </a:p>
        </p:txBody>
      </p:sp>
      <p:grpSp>
        <p:nvGrpSpPr>
          <p:cNvPr id="677" name="Google Shape;677;p57"/>
          <p:cNvGrpSpPr/>
          <p:nvPr/>
        </p:nvGrpSpPr>
        <p:grpSpPr>
          <a:xfrm rot="10800000">
            <a:off x="2311392" y="764376"/>
            <a:ext cx="4895931" cy="3136087"/>
            <a:chOff x="828675" y="1304925"/>
            <a:chExt cx="3629100" cy="2552700"/>
          </a:xfrm>
        </p:grpSpPr>
        <p:sp>
          <p:nvSpPr>
            <p:cNvPr id="678" name="Google Shape;678;p57"/>
            <p:cNvSpPr/>
            <p:nvPr/>
          </p:nvSpPr>
          <p:spPr>
            <a:xfrm>
              <a:off x="828675" y="1304925"/>
              <a:ext cx="3629100" cy="2552700"/>
            </a:xfrm>
            <a:prstGeom prst="roundRect">
              <a:avLst>
                <a:gd name="adj" fmla="val 7836"/>
              </a:avLst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9" name="Google Shape;679;p57"/>
            <p:cNvCxnSpPr/>
            <p:nvPr/>
          </p:nvCxnSpPr>
          <p:spPr>
            <a:xfrm>
              <a:off x="4181475" y="1452525"/>
              <a:ext cx="0" cy="225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378F0-1185-7F56-D707-7D2C0706EE8E}"/>
              </a:ext>
            </a:extLst>
          </p:cNvPr>
          <p:cNvGrpSpPr/>
          <p:nvPr/>
        </p:nvGrpSpPr>
        <p:grpSpPr>
          <a:xfrm>
            <a:off x="2171440" y="3982285"/>
            <a:ext cx="5035884" cy="1110600"/>
            <a:chOff x="3658937" y="4051950"/>
            <a:chExt cx="5035884" cy="1110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7B75826-644C-94DC-7C01-C2B6791405C2}"/>
                </a:ext>
              </a:extLst>
            </p:cNvPr>
            <p:cNvSpPr/>
            <p:nvPr/>
          </p:nvSpPr>
          <p:spPr>
            <a:xfrm>
              <a:off x="3900237" y="4051950"/>
              <a:ext cx="4794584" cy="11106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Google Shape;676;p57">
              <a:extLst>
                <a:ext uri="{FF2B5EF4-FFF2-40B4-BE49-F238E27FC236}">
                  <a16:creationId xmlns:a16="http://schemas.microsoft.com/office/drawing/2014/main" id="{93571A5C-C426-07D0-8707-3A7933524480}"/>
                </a:ext>
              </a:extLst>
            </p:cNvPr>
            <p:cNvSpPr txBox="1">
              <a:spLocks/>
            </p:cNvSpPr>
            <p:nvPr/>
          </p:nvSpPr>
          <p:spPr>
            <a:xfrm>
              <a:off x="3658937" y="4051950"/>
              <a:ext cx="5035884" cy="868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 algn="ctr">
                <a:buSzPct val="110000"/>
              </a:pPr>
              <a:r>
                <a:rPr lang="en-GB" sz="2000" dirty="0">
                  <a:solidFill>
                    <a:schemeClr val="accent1"/>
                  </a:solidFill>
                </a:rPr>
                <a:t>Focus early marketing, localization, and infrastructure on Tier-1 + Tier-2 rollout waves.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0DE14C-B34F-7BC2-1E0C-48C2E7D24533}"/>
              </a:ext>
            </a:extLst>
          </p:cNvPr>
          <p:cNvSpPr txBox="1"/>
          <p:nvPr/>
        </p:nvSpPr>
        <p:spPr>
          <a:xfrm>
            <a:off x="7288993" y="1362183"/>
            <a:ext cx="16904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Japan, Mexico, Brazil, Russia, Philippines, Turkey, and Indonesia form a growth tier with broad reach.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34466722-FD7E-874A-9119-DCD6A5A2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69" y="880234"/>
            <a:ext cx="4218773" cy="2889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AD1D1-B92B-487D-14B3-0B92ECDF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61" y="3492680"/>
            <a:ext cx="744374" cy="352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ED05DC-D1CF-F44D-25E1-E671F17C3F56}"/>
              </a:ext>
            </a:extLst>
          </p:cNvPr>
          <p:cNvSpPr txBox="1"/>
          <p:nvPr/>
        </p:nvSpPr>
        <p:spPr>
          <a:xfrm>
            <a:off x="788754" y="1362183"/>
            <a:ext cx="14409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GB" sz="2000" dirty="0">
                <a:solidFill>
                  <a:schemeClr val="accent1"/>
                </a:solidFill>
                <a:latin typeface="Didact Gothic" pitchFamily="2" charset="0"/>
              </a:rPr>
              <a:t>India, China, and the United States = ~40% of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EB2DC-44D8-0943-D5DC-F2D9F0662459}"/>
              </a:ext>
            </a:extLst>
          </p:cNvPr>
          <p:cNvSpPr txBox="1"/>
          <p:nvPr/>
        </p:nvSpPr>
        <p:spPr>
          <a:xfrm>
            <a:off x="516745" y="3615335"/>
            <a:ext cx="1734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Char char="✰"/>
            </a:pPr>
            <a:r>
              <a:rPr lang="en-GB" sz="1600" dirty="0">
                <a:solidFill>
                  <a:schemeClr val="accent1"/>
                </a:solidFill>
                <a:latin typeface="Didact Gothic" pitchFamily="2" charset="0"/>
              </a:rPr>
              <a:t>These are the Tier-1 launch markets</a:t>
            </a:r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73CB0572-7B47-8982-9CBB-EC81330D89AB}"/>
              </a:ext>
            </a:extLst>
          </p:cNvPr>
          <p:cNvSpPr/>
          <p:nvPr/>
        </p:nvSpPr>
        <p:spPr>
          <a:xfrm>
            <a:off x="1127023" y="859715"/>
            <a:ext cx="502468" cy="502468"/>
          </a:xfrm>
          <a:prstGeom prst="star5">
            <a:avLst/>
          </a:prstGeom>
          <a:solidFill>
            <a:srgbClr val="8E6287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37FACC06-E0BE-2051-1BC8-1127C5EC31C7}"/>
              </a:ext>
            </a:extLst>
          </p:cNvPr>
          <p:cNvSpPr/>
          <p:nvPr/>
        </p:nvSpPr>
        <p:spPr>
          <a:xfrm>
            <a:off x="7543800" y="859715"/>
            <a:ext cx="502468" cy="502468"/>
          </a:xfrm>
          <a:prstGeom prst="star5">
            <a:avLst/>
          </a:prstGeom>
          <a:solidFill>
            <a:srgbClr val="CC97B7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97B7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7F0F27-0FB9-81F4-D7B1-E13595CC2143}"/>
              </a:ext>
            </a:extLst>
          </p:cNvPr>
          <p:cNvSpPr/>
          <p:nvPr/>
        </p:nvSpPr>
        <p:spPr>
          <a:xfrm>
            <a:off x="2367415" y="2329231"/>
            <a:ext cx="246928" cy="24692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AE07B51-CB8D-FA73-D574-1C55CC17F32F}"/>
              </a:ext>
            </a:extLst>
          </p:cNvPr>
          <p:cNvSpPr/>
          <p:nvPr/>
        </p:nvSpPr>
        <p:spPr>
          <a:xfrm>
            <a:off x="3240505" y="1240256"/>
            <a:ext cx="2662988" cy="2662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1790643" y="1246826"/>
            <a:ext cx="5562711" cy="18965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Revenue </a:t>
            </a:r>
            <a:br>
              <a:rPr lang="en" sz="3200">
                <a:solidFill>
                  <a:schemeClr val="accent1"/>
                </a:solidFill>
              </a:rPr>
            </a:br>
            <a:r>
              <a:rPr lang="en" sz="3200">
                <a:solidFill>
                  <a:schemeClr val="accent1"/>
                </a:solidFill>
              </a:rPr>
              <a:t>Powerhouses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"/>
          </p:nvPr>
        </p:nvSpPr>
        <p:spPr>
          <a:xfrm>
            <a:off x="1093787" y="784341"/>
            <a:ext cx="1393713" cy="1286811"/>
          </a:xfrm>
          <a:prstGeom prst="rect">
            <a:avLst/>
          </a:prstGeom>
          <a:ln w="31750" cap="rnd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leads with over $6,000 in payments</a:t>
            </a:r>
            <a:endParaRPr/>
          </a:p>
        </p:txBody>
      </p:sp>
      <p:sp>
        <p:nvSpPr>
          <p:cNvPr id="2" name="Google Shape;407;p41">
            <a:extLst>
              <a:ext uri="{FF2B5EF4-FFF2-40B4-BE49-F238E27FC236}">
                <a16:creationId xmlns:a16="http://schemas.microsoft.com/office/drawing/2014/main" id="{933E5AB6-648C-4371-679D-5F97E7B72AA3}"/>
              </a:ext>
            </a:extLst>
          </p:cNvPr>
          <p:cNvSpPr txBox="1">
            <a:spLocks/>
          </p:cNvSpPr>
          <p:nvPr/>
        </p:nvSpPr>
        <p:spPr>
          <a:xfrm>
            <a:off x="1093781" y="3154913"/>
            <a:ext cx="1393713" cy="10542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/>
              <a:t>China and the United States follow closely</a:t>
            </a:r>
          </a:p>
        </p:txBody>
      </p:sp>
      <p:sp>
        <p:nvSpPr>
          <p:cNvPr id="3" name="Google Shape;407;p41">
            <a:extLst>
              <a:ext uri="{FF2B5EF4-FFF2-40B4-BE49-F238E27FC236}">
                <a16:creationId xmlns:a16="http://schemas.microsoft.com/office/drawing/2014/main" id="{B7DB8788-0A37-4C2F-B239-BB7CCB3ED237}"/>
              </a:ext>
            </a:extLst>
          </p:cNvPr>
          <p:cNvSpPr txBox="1">
            <a:spLocks/>
          </p:cNvSpPr>
          <p:nvPr/>
        </p:nvSpPr>
        <p:spPr>
          <a:xfrm>
            <a:off x="6304548" y="782619"/>
            <a:ext cx="1745668" cy="165578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/>
              <a:t>High volume</a:t>
            </a:r>
          </a:p>
          <a:p>
            <a:pPr marL="0" indent="0"/>
            <a:r>
              <a:rPr lang="en-GB"/>
              <a:t>+</a:t>
            </a:r>
          </a:p>
          <a:p>
            <a:pPr marL="0" indent="0"/>
            <a:r>
              <a:rPr lang="en-GB"/>
              <a:t>High speed </a:t>
            </a:r>
          </a:p>
          <a:p>
            <a:pPr marL="0" indent="0"/>
            <a:r>
              <a:rPr lang="en-GB"/>
              <a:t>=</a:t>
            </a:r>
          </a:p>
          <a:p>
            <a:pPr marL="0" indent="0"/>
            <a:r>
              <a:rPr lang="en-GB"/>
              <a:t>High-value launch markets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BF7185-15BD-2195-FD08-6C6513429530}"/>
              </a:ext>
            </a:extLst>
          </p:cNvPr>
          <p:cNvGrpSpPr/>
          <p:nvPr/>
        </p:nvGrpSpPr>
        <p:grpSpPr>
          <a:xfrm>
            <a:off x="5638136" y="3837975"/>
            <a:ext cx="2662988" cy="1060336"/>
            <a:chOff x="5868488" y="3834216"/>
            <a:chExt cx="2662988" cy="106033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FDFCB4F-0431-1E61-EE6B-CF8547646C87}"/>
                </a:ext>
              </a:extLst>
            </p:cNvPr>
            <p:cNvSpPr/>
            <p:nvPr/>
          </p:nvSpPr>
          <p:spPr>
            <a:xfrm>
              <a:off x="5894012" y="3834216"/>
              <a:ext cx="2566739" cy="106033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407;p41">
              <a:extLst>
                <a:ext uri="{FF2B5EF4-FFF2-40B4-BE49-F238E27FC236}">
                  <a16:creationId xmlns:a16="http://schemas.microsoft.com/office/drawing/2014/main" id="{068ABDE3-134D-3065-5A59-01A43BBA6AA6}"/>
                </a:ext>
              </a:extLst>
            </p:cNvPr>
            <p:cNvSpPr txBox="1">
              <a:spLocks/>
            </p:cNvSpPr>
            <p:nvPr/>
          </p:nvSpPr>
          <p:spPr>
            <a:xfrm>
              <a:off x="5868488" y="3840349"/>
              <a:ext cx="2662988" cy="1054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idact Gothic"/>
                <a:buNone/>
                <a:defRPr sz="14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/>
              <a:r>
                <a:rPr lang="en-GB" sz="2000">
                  <a:solidFill>
                    <a:schemeClr val="accent1"/>
                  </a:solidFill>
                </a:rPr>
                <a:t>These territories generate the revenue that will fund growth.</a:t>
              </a:r>
            </a:p>
          </p:txBody>
        </p:sp>
      </p:grp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FA0E44F-641A-F649-6D0B-7A7460140084}"/>
              </a:ext>
            </a:extLst>
          </p:cNvPr>
          <p:cNvCxnSpPr>
            <a:cxnSpLocks/>
          </p:cNvCxnSpPr>
          <p:nvPr/>
        </p:nvCxnSpPr>
        <p:spPr>
          <a:xfrm rot="10800000">
            <a:off x="2487500" y="1730874"/>
            <a:ext cx="849259" cy="77891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4AE451-4870-966C-2E67-7003A647873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5638136" y="2438400"/>
            <a:ext cx="1539246" cy="583166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3046987-B572-F153-1107-575125043A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7494" y="3281336"/>
            <a:ext cx="1030222" cy="6153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26CFC42-269B-D107-A166-0C54D262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>
            <a:extLst>
              <a:ext uri="{FF2B5EF4-FFF2-40B4-BE49-F238E27FC236}">
                <a16:creationId xmlns:a16="http://schemas.microsoft.com/office/drawing/2014/main" id="{8C961A43-1718-67F8-839B-6A6C2A577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5700" y="1373422"/>
            <a:ext cx="4272000" cy="1198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Rentals</a:t>
            </a:r>
            <a:endParaRPr dirty="0"/>
          </a:p>
        </p:txBody>
      </p:sp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E619F6BC-BCA6-EF7D-A20D-D946B4FB62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5700" y="2701787"/>
            <a:ext cx="4272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Content Pays the Bills?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152565285"/>
      </p:ext>
    </p:extLst>
  </p:cSld>
  <p:clrMapOvr>
    <a:masterClrMapping/>
  </p:clrMapOvr>
</p:sld>
</file>

<file path=ppt/theme/theme1.xml><?xml version="1.0" encoding="utf-8"?>
<a:theme xmlns:a="http://schemas.openxmlformats.org/drawingml/2006/main" name="Drive-in Cinema by Slidesgo">
  <a:themeElements>
    <a:clrScheme name="Simple Light">
      <a:dk1>
        <a:srgbClr val="EEEAEA"/>
      </a:dk1>
      <a:lt1>
        <a:srgbClr val="02E4E4"/>
      </a:lt1>
      <a:dk2>
        <a:srgbClr val="111111"/>
      </a:dk2>
      <a:lt2>
        <a:srgbClr val="A557E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EA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745</Words>
  <Application>Microsoft Macintosh PowerPoint</Application>
  <PresentationFormat>On-screen Show (16:9)</PresentationFormat>
  <Paragraphs>110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Arimo</vt:lpstr>
      <vt:lpstr>Anaheim</vt:lpstr>
      <vt:lpstr>Albert Sans</vt:lpstr>
      <vt:lpstr>Didact Gothic</vt:lpstr>
      <vt:lpstr>Bakbak One</vt:lpstr>
      <vt:lpstr>Arial</vt:lpstr>
      <vt:lpstr>Nunito Light</vt:lpstr>
      <vt:lpstr>Drive-in Cinema by Slidesgo</vt:lpstr>
      <vt:lpstr>Worksheet</vt:lpstr>
      <vt:lpstr>Rockbuster Stealth</vt:lpstr>
      <vt:lpstr>Hello Streaming!  Goodbye Status Quo</vt:lpstr>
      <vt:lpstr>Key Business Questions</vt:lpstr>
      <vt:lpstr>Rental Economics Snapshot Stable pricing and engagement levels</vt:lpstr>
      <vt:lpstr>Customers</vt:lpstr>
      <vt:lpstr>Where the Fans Are</vt:lpstr>
      <vt:lpstr>Where High-Affinity Customers Live</vt:lpstr>
      <vt:lpstr>Revenue  Powerhouses</vt:lpstr>
      <vt:lpstr>Rentals</vt:lpstr>
      <vt:lpstr>What Content Makes Money?</vt:lpstr>
      <vt:lpstr>What Drives Demand?</vt:lpstr>
      <vt:lpstr>Who’s the Audience?</vt:lpstr>
      <vt:lpstr>Hits Fuel the Business</vt:lpstr>
      <vt:lpstr>Top Customer Lifetime Value</vt:lpstr>
      <vt:lpstr>Strategic Insight Summary</vt:lpstr>
      <vt:lpstr>Remaining Questions/Next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s1632</cp:lastModifiedBy>
  <cp:revision>20</cp:revision>
  <dcterms:modified xsi:type="dcterms:W3CDTF">2026-01-14T01:27:44Z</dcterms:modified>
</cp:coreProperties>
</file>